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0" r:id="rId2"/>
    <p:sldId id="259" r:id="rId3"/>
    <p:sldId id="258" r:id="rId4"/>
    <p:sldId id="257" r:id="rId5"/>
    <p:sldId id="261" r:id="rId6"/>
    <p:sldId id="262" r:id="rId7"/>
    <p:sldId id="263" r:id="rId8"/>
    <p:sldId id="265" r:id="rId9"/>
    <p:sldId id="269" r:id="rId10"/>
    <p:sldId id="266" r:id="rId11"/>
    <p:sldId id="267" r:id="rId12"/>
    <p:sldId id="268" r:id="rId13"/>
    <p:sldId id="271" r:id="rId14"/>
    <p:sldId id="270" r:id="rId15"/>
    <p:sldId id="272" r:id="rId16"/>
    <p:sldId id="273" r:id="rId17"/>
    <p:sldId id="274" r:id="rId18"/>
    <p:sldId id="275" r:id="rId19"/>
    <p:sldId id="276" r:id="rId20"/>
    <p:sldId id="277" r:id="rId21"/>
    <p:sldId id="278" r:id="rId22"/>
    <p:sldId id="279" r:id="rId23"/>
    <p:sldId id="281" r:id="rId24"/>
    <p:sldId id="282" r:id="rId25"/>
    <p:sldId id="283" r:id="rId26"/>
    <p:sldId id="284"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p:restoredTop sz="93274"/>
  </p:normalViewPr>
  <p:slideViewPr>
    <p:cSldViewPr snapToGrid="0" snapToObjects="1">
      <p:cViewPr varScale="1">
        <p:scale>
          <a:sx n="90" d="100"/>
          <a:sy n="90" d="100"/>
        </p:scale>
        <p:origin x="3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726F04-32B1-BE43-B994-7A011458B877}"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835E3B6D-EEFA-2544-8812-14C7359F7069}">
      <dgm:prSet phldrT="[Text]"/>
      <dgm:spPr/>
      <dgm:t>
        <a:bodyPr/>
        <a:lstStyle/>
        <a:p>
          <a:r>
            <a:rPr lang="en-US" dirty="0" smtClean="0"/>
            <a:t>Functional</a:t>
          </a:r>
          <a:endParaRPr lang="en-US" dirty="0"/>
        </a:p>
      </dgm:t>
    </dgm:pt>
    <dgm:pt modelId="{4BE8413F-3207-BF4E-B978-95F303BDE884}" type="parTrans" cxnId="{A3BA3BB7-9B34-AB4C-8342-CB61097F3D3C}">
      <dgm:prSet/>
      <dgm:spPr/>
      <dgm:t>
        <a:bodyPr/>
        <a:lstStyle/>
        <a:p>
          <a:endParaRPr lang="en-US"/>
        </a:p>
      </dgm:t>
    </dgm:pt>
    <dgm:pt modelId="{FC88FE9B-EBF7-6446-A641-766D3E62F7FE}" type="sibTrans" cxnId="{A3BA3BB7-9B34-AB4C-8342-CB61097F3D3C}">
      <dgm:prSet/>
      <dgm:spPr/>
      <dgm:t>
        <a:bodyPr/>
        <a:lstStyle/>
        <a:p>
          <a:endParaRPr lang="en-US"/>
        </a:p>
      </dgm:t>
    </dgm:pt>
    <dgm:pt modelId="{A434AABE-845C-004A-80E1-F412A5A8E81A}">
      <dgm:prSet phldrT="[Text]"/>
      <dgm:spPr/>
      <dgm:t>
        <a:bodyPr/>
        <a:lstStyle/>
        <a:p>
          <a:r>
            <a:rPr lang="en-US" dirty="0" smtClean="0"/>
            <a:t>Student can add a course</a:t>
          </a:r>
          <a:endParaRPr lang="en-US" dirty="0"/>
        </a:p>
      </dgm:t>
    </dgm:pt>
    <dgm:pt modelId="{6042B99F-D849-4A40-B71C-6FFA2C1B0B14}" type="parTrans" cxnId="{2694543A-3183-6E44-8BF0-EB58F08F9751}">
      <dgm:prSet/>
      <dgm:spPr/>
      <dgm:t>
        <a:bodyPr/>
        <a:lstStyle/>
        <a:p>
          <a:endParaRPr lang="en-US"/>
        </a:p>
      </dgm:t>
    </dgm:pt>
    <dgm:pt modelId="{7EFC7831-576A-E245-8699-25F50960B58B}" type="sibTrans" cxnId="{2694543A-3183-6E44-8BF0-EB58F08F9751}">
      <dgm:prSet/>
      <dgm:spPr/>
      <dgm:t>
        <a:bodyPr/>
        <a:lstStyle/>
        <a:p>
          <a:endParaRPr lang="en-US"/>
        </a:p>
      </dgm:t>
    </dgm:pt>
    <dgm:pt modelId="{ECE3091E-83FA-3E45-A7F6-AA7F1B441EFE}">
      <dgm:prSet phldrT="[Text]"/>
      <dgm:spPr/>
      <dgm:t>
        <a:bodyPr/>
        <a:lstStyle/>
        <a:p>
          <a:r>
            <a:rPr lang="en-US" dirty="0" smtClean="0"/>
            <a:t>Faculty name and initials</a:t>
          </a:r>
          <a:endParaRPr lang="en-US" dirty="0"/>
        </a:p>
      </dgm:t>
    </dgm:pt>
    <dgm:pt modelId="{9423FB9C-63DA-1247-B6F2-BA16FFE2FAC2}" type="parTrans" cxnId="{1ACEC019-2B22-AC41-A9FE-72F4CA44663D}">
      <dgm:prSet/>
      <dgm:spPr/>
      <dgm:t>
        <a:bodyPr/>
        <a:lstStyle/>
        <a:p>
          <a:endParaRPr lang="en-US"/>
        </a:p>
      </dgm:t>
    </dgm:pt>
    <dgm:pt modelId="{84420738-6C8D-8E40-BDCD-2BD38157BF20}" type="sibTrans" cxnId="{1ACEC019-2B22-AC41-A9FE-72F4CA44663D}">
      <dgm:prSet/>
      <dgm:spPr/>
      <dgm:t>
        <a:bodyPr/>
        <a:lstStyle/>
        <a:p>
          <a:endParaRPr lang="en-US"/>
        </a:p>
      </dgm:t>
    </dgm:pt>
    <dgm:pt modelId="{7513E84D-1ABD-834D-A3B3-69B20F14DE56}">
      <dgm:prSet phldrT="[Text]"/>
      <dgm:spPr/>
      <dgm:t>
        <a:bodyPr/>
        <a:lstStyle/>
        <a:p>
          <a:r>
            <a:rPr lang="en-US" dirty="0" smtClean="0"/>
            <a:t>Non Functional</a:t>
          </a:r>
          <a:endParaRPr lang="en-US" dirty="0"/>
        </a:p>
      </dgm:t>
    </dgm:pt>
    <dgm:pt modelId="{B078698A-8C50-2A44-A024-EC7658A814B9}" type="parTrans" cxnId="{773528F6-B730-8F47-ADA3-B46E49B3346B}">
      <dgm:prSet/>
      <dgm:spPr/>
      <dgm:t>
        <a:bodyPr/>
        <a:lstStyle/>
        <a:p>
          <a:endParaRPr lang="en-US"/>
        </a:p>
      </dgm:t>
    </dgm:pt>
    <dgm:pt modelId="{024177B8-8D16-B046-AB72-448F03DE0CDA}" type="sibTrans" cxnId="{773528F6-B730-8F47-ADA3-B46E49B3346B}">
      <dgm:prSet/>
      <dgm:spPr/>
      <dgm:t>
        <a:bodyPr/>
        <a:lstStyle/>
        <a:p>
          <a:endParaRPr lang="en-US"/>
        </a:p>
      </dgm:t>
    </dgm:pt>
    <dgm:pt modelId="{3AA11A2A-12BD-694C-A29E-179D96E1FB73}">
      <dgm:prSet phldrT="[Text]"/>
      <dgm:spPr/>
      <dgm:t>
        <a:bodyPr/>
        <a:lstStyle/>
        <a:p>
          <a:r>
            <a:rPr lang="en-US" dirty="0" smtClean="0"/>
            <a:t>Log in system should be secured</a:t>
          </a:r>
          <a:endParaRPr lang="en-US" dirty="0"/>
        </a:p>
      </dgm:t>
    </dgm:pt>
    <dgm:pt modelId="{493AF69E-DC21-EA48-8513-8E7F9D230EF3}" type="parTrans" cxnId="{0F5198AB-7AB0-D845-8B87-5F4A27E2472D}">
      <dgm:prSet/>
      <dgm:spPr/>
      <dgm:t>
        <a:bodyPr/>
        <a:lstStyle/>
        <a:p>
          <a:endParaRPr lang="en-US"/>
        </a:p>
      </dgm:t>
    </dgm:pt>
    <dgm:pt modelId="{9D3FBB30-014B-C946-9F2F-FFC120788778}" type="sibTrans" cxnId="{0F5198AB-7AB0-D845-8B87-5F4A27E2472D}">
      <dgm:prSet/>
      <dgm:spPr/>
      <dgm:t>
        <a:bodyPr/>
        <a:lstStyle/>
        <a:p>
          <a:endParaRPr lang="en-US"/>
        </a:p>
      </dgm:t>
    </dgm:pt>
    <dgm:pt modelId="{3BFCBB97-D90C-DC4A-8399-16A493F73F09}">
      <dgm:prSet phldrT="[Text]"/>
      <dgm:spPr/>
      <dgm:t>
        <a:bodyPr/>
        <a:lstStyle/>
        <a:p>
          <a:r>
            <a:rPr lang="en-US" dirty="0" smtClean="0"/>
            <a:t>It should be able to handle 500 request per minute so that it does not crash in pick times</a:t>
          </a:r>
          <a:endParaRPr lang="en-US" dirty="0"/>
        </a:p>
      </dgm:t>
    </dgm:pt>
    <dgm:pt modelId="{36C18ED3-743B-C54A-A718-49A0C8ED3328}" type="parTrans" cxnId="{C87B8895-A816-E049-AFB7-0C0F7DEA3543}">
      <dgm:prSet/>
      <dgm:spPr/>
      <dgm:t>
        <a:bodyPr/>
        <a:lstStyle/>
        <a:p>
          <a:endParaRPr lang="en-US"/>
        </a:p>
      </dgm:t>
    </dgm:pt>
    <dgm:pt modelId="{B4E369F0-3E5A-5640-880B-42DC667B0952}" type="sibTrans" cxnId="{C87B8895-A816-E049-AFB7-0C0F7DEA3543}">
      <dgm:prSet/>
      <dgm:spPr/>
      <dgm:t>
        <a:bodyPr/>
        <a:lstStyle/>
        <a:p>
          <a:endParaRPr lang="en-US"/>
        </a:p>
      </dgm:t>
    </dgm:pt>
    <dgm:pt modelId="{0C91E456-F73C-AB48-8B98-3BCA7EBE1E79}">
      <dgm:prSet phldrT="[Text]"/>
      <dgm:spPr/>
      <dgm:t>
        <a:bodyPr/>
        <a:lstStyle/>
        <a:p>
          <a:r>
            <a:rPr lang="en-US" dirty="0" smtClean="0"/>
            <a:t>Drop a course</a:t>
          </a:r>
          <a:endParaRPr lang="en-US" dirty="0"/>
        </a:p>
      </dgm:t>
    </dgm:pt>
    <dgm:pt modelId="{DB1392E9-50C5-7549-B17A-66B9C157C8B5}" type="parTrans" cxnId="{12516268-4DAF-FD45-99FB-0E5D6B667D66}">
      <dgm:prSet/>
      <dgm:spPr/>
      <dgm:t>
        <a:bodyPr/>
        <a:lstStyle/>
        <a:p>
          <a:endParaRPr lang="en-US"/>
        </a:p>
      </dgm:t>
    </dgm:pt>
    <dgm:pt modelId="{F2CFC6E5-FC0A-0147-832F-90844EDA0F05}" type="sibTrans" cxnId="{12516268-4DAF-FD45-99FB-0E5D6B667D66}">
      <dgm:prSet/>
      <dgm:spPr/>
      <dgm:t>
        <a:bodyPr/>
        <a:lstStyle/>
        <a:p>
          <a:endParaRPr lang="en-US"/>
        </a:p>
      </dgm:t>
    </dgm:pt>
    <dgm:pt modelId="{29925B6F-8C3D-0743-8300-0D8F2A1BD7A0}">
      <dgm:prSet phldrT="[Text]"/>
      <dgm:spPr/>
      <dgm:t>
        <a:bodyPr/>
        <a:lstStyle/>
        <a:p>
          <a:r>
            <a:rPr lang="en-US" dirty="0" smtClean="0"/>
            <a:t>See available seats</a:t>
          </a:r>
          <a:endParaRPr lang="en-US" dirty="0"/>
        </a:p>
      </dgm:t>
    </dgm:pt>
    <dgm:pt modelId="{E5A28C57-6391-C841-BC67-4C37E83691D5}" type="parTrans" cxnId="{31A1A4E7-2068-174C-961C-E6D2AD581283}">
      <dgm:prSet/>
      <dgm:spPr/>
      <dgm:t>
        <a:bodyPr/>
        <a:lstStyle/>
        <a:p>
          <a:endParaRPr lang="en-US"/>
        </a:p>
      </dgm:t>
    </dgm:pt>
    <dgm:pt modelId="{6F105E45-A6B6-4145-ABF4-3C65DF34B27E}" type="sibTrans" cxnId="{31A1A4E7-2068-174C-961C-E6D2AD581283}">
      <dgm:prSet/>
      <dgm:spPr/>
      <dgm:t>
        <a:bodyPr/>
        <a:lstStyle/>
        <a:p>
          <a:endParaRPr lang="en-US"/>
        </a:p>
      </dgm:t>
    </dgm:pt>
    <dgm:pt modelId="{28C70428-B63E-FE4F-89A8-5AF7CA00F940}">
      <dgm:prSet phldrT="[Text]"/>
      <dgm:spPr/>
      <dgm:t>
        <a:bodyPr/>
        <a:lstStyle/>
        <a:p>
          <a:r>
            <a:rPr lang="en-US" dirty="0" smtClean="0"/>
            <a:t>See the routine</a:t>
          </a:r>
          <a:endParaRPr lang="en-US" dirty="0"/>
        </a:p>
      </dgm:t>
    </dgm:pt>
    <dgm:pt modelId="{45E69146-6EA0-1346-80FD-8C800BC3CDA1}" type="parTrans" cxnId="{E87C6CF2-ED66-9E4E-BB84-C142927F0559}">
      <dgm:prSet/>
      <dgm:spPr/>
      <dgm:t>
        <a:bodyPr/>
        <a:lstStyle/>
        <a:p>
          <a:endParaRPr lang="en-US"/>
        </a:p>
      </dgm:t>
    </dgm:pt>
    <dgm:pt modelId="{F988FA2F-B69E-4D41-BD17-42C05C3B04E8}" type="sibTrans" cxnId="{E87C6CF2-ED66-9E4E-BB84-C142927F0559}">
      <dgm:prSet/>
      <dgm:spPr/>
      <dgm:t>
        <a:bodyPr/>
        <a:lstStyle/>
        <a:p>
          <a:endParaRPr lang="en-US"/>
        </a:p>
      </dgm:t>
    </dgm:pt>
    <dgm:pt modelId="{8777F84B-EF32-B04F-891B-F98AD205D24B}">
      <dgm:prSet phldrT="[Text]"/>
      <dgm:spPr/>
      <dgm:t>
        <a:bodyPr/>
        <a:lstStyle/>
        <a:p>
          <a:r>
            <a:rPr lang="en-US" dirty="0" smtClean="0"/>
            <a:t>Students will require and password and student Id to Log in</a:t>
          </a:r>
          <a:endParaRPr lang="en-US" dirty="0"/>
        </a:p>
      </dgm:t>
    </dgm:pt>
    <dgm:pt modelId="{05F187E3-8EF0-7F4F-B6F5-4F2F345FC93F}" type="parTrans" cxnId="{0EB7452A-A90F-CE43-B87C-7A3C290C9E43}">
      <dgm:prSet/>
      <dgm:spPr/>
      <dgm:t>
        <a:bodyPr/>
        <a:lstStyle/>
        <a:p>
          <a:endParaRPr lang="en-US"/>
        </a:p>
      </dgm:t>
    </dgm:pt>
    <dgm:pt modelId="{DCF7F6CE-30F5-8347-8A13-16632E709D71}" type="sibTrans" cxnId="{0EB7452A-A90F-CE43-B87C-7A3C290C9E43}">
      <dgm:prSet/>
      <dgm:spPr/>
      <dgm:t>
        <a:bodyPr/>
        <a:lstStyle/>
        <a:p>
          <a:endParaRPr lang="en-US"/>
        </a:p>
      </dgm:t>
    </dgm:pt>
    <dgm:pt modelId="{B17AA989-AE7B-A24C-AEAB-D475864980B4}">
      <dgm:prSet phldrT="[Text]"/>
      <dgm:spPr/>
      <dgm:t>
        <a:bodyPr/>
        <a:lstStyle/>
        <a:p>
          <a:r>
            <a:rPr lang="en-US" dirty="0" smtClean="0"/>
            <a:t>ETC</a:t>
          </a:r>
          <a:endParaRPr lang="en-US" dirty="0"/>
        </a:p>
      </dgm:t>
    </dgm:pt>
    <dgm:pt modelId="{D0F8CD19-ED6E-B943-8C0C-11221837910E}" type="parTrans" cxnId="{30D325D0-9527-D541-ADFF-4289FFCA731D}">
      <dgm:prSet/>
      <dgm:spPr/>
      <dgm:t>
        <a:bodyPr/>
        <a:lstStyle/>
        <a:p>
          <a:endParaRPr lang="en-US"/>
        </a:p>
      </dgm:t>
    </dgm:pt>
    <dgm:pt modelId="{E17A4A45-6EAD-014B-8ADF-ECF352871A62}" type="sibTrans" cxnId="{30D325D0-9527-D541-ADFF-4289FFCA731D}">
      <dgm:prSet/>
      <dgm:spPr/>
      <dgm:t>
        <a:bodyPr/>
        <a:lstStyle/>
        <a:p>
          <a:endParaRPr lang="en-US"/>
        </a:p>
      </dgm:t>
    </dgm:pt>
    <dgm:pt modelId="{086D647D-29A3-2542-ADE9-539217472BA2}">
      <dgm:prSet phldrT="[Text]"/>
      <dgm:spPr/>
      <dgm:t>
        <a:bodyPr/>
        <a:lstStyle/>
        <a:p>
          <a:r>
            <a:rPr lang="en-US" dirty="0" smtClean="0"/>
            <a:t>It should be usable in pc, smartphones phones and tabs</a:t>
          </a:r>
          <a:endParaRPr lang="en-US" dirty="0"/>
        </a:p>
      </dgm:t>
    </dgm:pt>
    <dgm:pt modelId="{621B4778-D3B6-7A4A-89EF-183EE613A65E}" type="parTrans" cxnId="{4BF3C9F7-4D7E-074C-BFC3-CF2187EFDA73}">
      <dgm:prSet/>
      <dgm:spPr/>
      <dgm:t>
        <a:bodyPr/>
        <a:lstStyle/>
        <a:p>
          <a:endParaRPr lang="en-US"/>
        </a:p>
      </dgm:t>
    </dgm:pt>
    <dgm:pt modelId="{87A263CB-D9B3-4343-B757-BE10F9A62BE0}" type="sibTrans" cxnId="{4BF3C9F7-4D7E-074C-BFC3-CF2187EFDA73}">
      <dgm:prSet/>
      <dgm:spPr/>
      <dgm:t>
        <a:bodyPr/>
        <a:lstStyle/>
        <a:p>
          <a:endParaRPr lang="en-US"/>
        </a:p>
      </dgm:t>
    </dgm:pt>
    <dgm:pt modelId="{6E24C1AE-F388-6F4B-B1FD-74A371E69B04}">
      <dgm:prSet phldrT="[Text]"/>
      <dgm:spPr/>
      <dgm:t>
        <a:bodyPr/>
        <a:lstStyle/>
        <a:p>
          <a:r>
            <a:rPr lang="en-US" dirty="0" smtClean="0"/>
            <a:t>ETC</a:t>
          </a:r>
          <a:endParaRPr lang="en-US" dirty="0"/>
        </a:p>
      </dgm:t>
    </dgm:pt>
    <dgm:pt modelId="{910C7F45-EFAF-AD41-8BF5-430A874E7F4A}" type="parTrans" cxnId="{0DF6C711-A706-3342-9AC1-E1266C8D3487}">
      <dgm:prSet/>
      <dgm:spPr/>
      <dgm:t>
        <a:bodyPr/>
        <a:lstStyle/>
        <a:p>
          <a:endParaRPr lang="en-US"/>
        </a:p>
      </dgm:t>
    </dgm:pt>
    <dgm:pt modelId="{9D56C23E-B04E-E046-9D6A-F54226EFB8EB}" type="sibTrans" cxnId="{0DF6C711-A706-3342-9AC1-E1266C8D3487}">
      <dgm:prSet/>
      <dgm:spPr/>
      <dgm:t>
        <a:bodyPr/>
        <a:lstStyle/>
        <a:p>
          <a:endParaRPr lang="en-US"/>
        </a:p>
      </dgm:t>
    </dgm:pt>
    <dgm:pt modelId="{974B6679-E889-5245-9A1B-58E21B4AD0AA}" type="pres">
      <dgm:prSet presAssocID="{9C726F04-32B1-BE43-B994-7A011458B877}" presName="Name0" presStyleCnt="0">
        <dgm:presLayoutVars>
          <dgm:dir/>
          <dgm:animLvl val="lvl"/>
          <dgm:resizeHandles val="exact"/>
        </dgm:presLayoutVars>
      </dgm:prSet>
      <dgm:spPr/>
    </dgm:pt>
    <dgm:pt modelId="{400FBC36-EBFE-FF40-B487-71CDBDE431BE}" type="pres">
      <dgm:prSet presAssocID="{835E3B6D-EEFA-2544-8812-14C7359F7069}" presName="composite" presStyleCnt="0"/>
      <dgm:spPr/>
    </dgm:pt>
    <dgm:pt modelId="{268C6D18-DD93-F24E-B85E-7FE0342BBAF6}" type="pres">
      <dgm:prSet presAssocID="{835E3B6D-EEFA-2544-8812-14C7359F7069}" presName="parTx" presStyleLbl="alignNode1" presStyleIdx="0" presStyleCnt="2">
        <dgm:presLayoutVars>
          <dgm:chMax val="0"/>
          <dgm:chPref val="0"/>
          <dgm:bulletEnabled val="1"/>
        </dgm:presLayoutVars>
      </dgm:prSet>
      <dgm:spPr/>
    </dgm:pt>
    <dgm:pt modelId="{6F2D88FA-BB4D-E541-9AC7-FE61C6C09FEA}" type="pres">
      <dgm:prSet presAssocID="{835E3B6D-EEFA-2544-8812-14C7359F7069}" presName="desTx" presStyleLbl="alignAccFollowNode1" presStyleIdx="0" presStyleCnt="2">
        <dgm:presLayoutVars>
          <dgm:bulletEnabled val="1"/>
        </dgm:presLayoutVars>
      </dgm:prSet>
      <dgm:spPr/>
      <dgm:t>
        <a:bodyPr/>
        <a:lstStyle/>
        <a:p>
          <a:endParaRPr lang="en-US"/>
        </a:p>
      </dgm:t>
    </dgm:pt>
    <dgm:pt modelId="{DD40E864-C099-734F-8856-5C4E45D4964E}" type="pres">
      <dgm:prSet presAssocID="{FC88FE9B-EBF7-6446-A641-766D3E62F7FE}" presName="space" presStyleCnt="0"/>
      <dgm:spPr/>
    </dgm:pt>
    <dgm:pt modelId="{922A82CC-6870-FC49-A9BE-E2AF8ABEFF3F}" type="pres">
      <dgm:prSet presAssocID="{7513E84D-1ABD-834D-A3B3-69B20F14DE56}" presName="composite" presStyleCnt="0"/>
      <dgm:spPr/>
    </dgm:pt>
    <dgm:pt modelId="{25F7CE69-3B96-374F-8D6E-B0762FA00E4C}" type="pres">
      <dgm:prSet presAssocID="{7513E84D-1ABD-834D-A3B3-69B20F14DE56}" presName="parTx" presStyleLbl="alignNode1" presStyleIdx="1" presStyleCnt="2">
        <dgm:presLayoutVars>
          <dgm:chMax val="0"/>
          <dgm:chPref val="0"/>
          <dgm:bulletEnabled val="1"/>
        </dgm:presLayoutVars>
      </dgm:prSet>
      <dgm:spPr/>
    </dgm:pt>
    <dgm:pt modelId="{E6A66E07-4076-0641-AE5F-0E923A9CDFB3}" type="pres">
      <dgm:prSet presAssocID="{7513E84D-1ABD-834D-A3B3-69B20F14DE56}" presName="desTx" presStyleLbl="alignAccFollowNode1" presStyleIdx="1" presStyleCnt="2">
        <dgm:presLayoutVars>
          <dgm:bulletEnabled val="1"/>
        </dgm:presLayoutVars>
      </dgm:prSet>
      <dgm:spPr/>
      <dgm:t>
        <a:bodyPr/>
        <a:lstStyle/>
        <a:p>
          <a:endParaRPr lang="en-US"/>
        </a:p>
      </dgm:t>
    </dgm:pt>
  </dgm:ptLst>
  <dgm:cxnLst>
    <dgm:cxn modelId="{347200AF-009C-7646-A521-4CDC54EE7AFE}" type="presOf" srcId="{28C70428-B63E-FE4F-89A8-5AF7CA00F940}" destId="{6F2D88FA-BB4D-E541-9AC7-FE61C6C09FEA}" srcOrd="0" destOrd="3" presId="urn:microsoft.com/office/officeart/2005/8/layout/hList1"/>
    <dgm:cxn modelId="{52A4B99C-78FD-A244-9793-7C5DA1350596}" type="presOf" srcId="{29925B6F-8C3D-0743-8300-0D8F2A1BD7A0}" destId="{6F2D88FA-BB4D-E541-9AC7-FE61C6C09FEA}" srcOrd="0" destOrd="2" presId="urn:microsoft.com/office/officeart/2005/8/layout/hList1"/>
    <dgm:cxn modelId="{12516268-4DAF-FD45-99FB-0E5D6B667D66}" srcId="{835E3B6D-EEFA-2544-8812-14C7359F7069}" destId="{0C91E456-F73C-AB48-8B98-3BCA7EBE1E79}" srcOrd="1" destOrd="0" parTransId="{DB1392E9-50C5-7549-B17A-66B9C157C8B5}" sibTransId="{F2CFC6E5-FC0A-0147-832F-90844EDA0F05}"/>
    <dgm:cxn modelId="{4BF3C9F7-4D7E-074C-BFC3-CF2187EFDA73}" srcId="{7513E84D-1ABD-834D-A3B3-69B20F14DE56}" destId="{086D647D-29A3-2542-ADE9-539217472BA2}" srcOrd="2" destOrd="0" parTransId="{621B4778-D3B6-7A4A-89EF-183EE613A65E}" sibTransId="{87A263CB-D9B3-4343-B757-BE10F9A62BE0}"/>
    <dgm:cxn modelId="{2694543A-3183-6E44-8BF0-EB58F08F9751}" srcId="{835E3B6D-EEFA-2544-8812-14C7359F7069}" destId="{A434AABE-845C-004A-80E1-F412A5A8E81A}" srcOrd="0" destOrd="0" parTransId="{6042B99F-D849-4A40-B71C-6FFA2C1B0B14}" sibTransId="{7EFC7831-576A-E245-8699-25F50960B58B}"/>
    <dgm:cxn modelId="{0EB7452A-A90F-CE43-B87C-7A3C290C9E43}" srcId="{835E3B6D-EEFA-2544-8812-14C7359F7069}" destId="{8777F84B-EF32-B04F-891B-F98AD205D24B}" srcOrd="4" destOrd="0" parTransId="{05F187E3-8EF0-7F4F-B6F5-4F2F345FC93F}" sibTransId="{DCF7F6CE-30F5-8347-8A13-16632E709D71}"/>
    <dgm:cxn modelId="{E316E0D1-CA2C-674B-9B85-0A3FAA0B53AD}" type="presOf" srcId="{A434AABE-845C-004A-80E1-F412A5A8E81A}" destId="{6F2D88FA-BB4D-E541-9AC7-FE61C6C09FEA}" srcOrd="0" destOrd="0" presId="urn:microsoft.com/office/officeart/2005/8/layout/hList1"/>
    <dgm:cxn modelId="{E842ADE6-9CCF-A94A-95E2-1BA61BDA5B85}" type="presOf" srcId="{6E24C1AE-F388-6F4B-B1FD-74A371E69B04}" destId="{E6A66E07-4076-0641-AE5F-0E923A9CDFB3}" srcOrd="0" destOrd="3" presId="urn:microsoft.com/office/officeart/2005/8/layout/hList1"/>
    <dgm:cxn modelId="{683F99A9-A8B8-F740-B19E-4CFCE0EC3C91}" type="presOf" srcId="{9C726F04-32B1-BE43-B994-7A011458B877}" destId="{974B6679-E889-5245-9A1B-58E21B4AD0AA}" srcOrd="0" destOrd="0" presId="urn:microsoft.com/office/officeart/2005/8/layout/hList1"/>
    <dgm:cxn modelId="{8B683FC0-C5F9-194B-81D4-DAFA42258441}" type="presOf" srcId="{8777F84B-EF32-B04F-891B-F98AD205D24B}" destId="{6F2D88FA-BB4D-E541-9AC7-FE61C6C09FEA}" srcOrd="0" destOrd="4" presId="urn:microsoft.com/office/officeart/2005/8/layout/hList1"/>
    <dgm:cxn modelId="{C87B8895-A816-E049-AFB7-0C0F7DEA3543}" srcId="{7513E84D-1ABD-834D-A3B3-69B20F14DE56}" destId="{3BFCBB97-D90C-DC4A-8399-16A493F73F09}" srcOrd="1" destOrd="0" parTransId="{36C18ED3-743B-C54A-A718-49A0C8ED3328}" sibTransId="{B4E369F0-3E5A-5640-880B-42DC667B0952}"/>
    <dgm:cxn modelId="{9DC1034C-C3AC-2C43-B947-35785DD844E4}" type="presOf" srcId="{835E3B6D-EEFA-2544-8812-14C7359F7069}" destId="{268C6D18-DD93-F24E-B85E-7FE0342BBAF6}" srcOrd="0" destOrd="0" presId="urn:microsoft.com/office/officeart/2005/8/layout/hList1"/>
    <dgm:cxn modelId="{31B7DE25-82F3-6142-BAE4-64CB4E5166AF}" type="presOf" srcId="{086D647D-29A3-2542-ADE9-539217472BA2}" destId="{E6A66E07-4076-0641-AE5F-0E923A9CDFB3}" srcOrd="0" destOrd="2" presId="urn:microsoft.com/office/officeart/2005/8/layout/hList1"/>
    <dgm:cxn modelId="{A3BA3BB7-9B34-AB4C-8342-CB61097F3D3C}" srcId="{9C726F04-32B1-BE43-B994-7A011458B877}" destId="{835E3B6D-EEFA-2544-8812-14C7359F7069}" srcOrd="0" destOrd="0" parTransId="{4BE8413F-3207-BF4E-B978-95F303BDE884}" sibTransId="{FC88FE9B-EBF7-6446-A641-766D3E62F7FE}"/>
    <dgm:cxn modelId="{5470B07F-D1F3-4F47-973A-961C2C62B62B}" type="presOf" srcId="{B17AA989-AE7B-A24C-AEAB-D475864980B4}" destId="{6F2D88FA-BB4D-E541-9AC7-FE61C6C09FEA}" srcOrd="0" destOrd="6" presId="urn:microsoft.com/office/officeart/2005/8/layout/hList1"/>
    <dgm:cxn modelId="{31A1A4E7-2068-174C-961C-E6D2AD581283}" srcId="{835E3B6D-EEFA-2544-8812-14C7359F7069}" destId="{29925B6F-8C3D-0743-8300-0D8F2A1BD7A0}" srcOrd="2" destOrd="0" parTransId="{E5A28C57-6391-C841-BC67-4C37E83691D5}" sibTransId="{6F105E45-A6B6-4145-ABF4-3C65DF34B27E}"/>
    <dgm:cxn modelId="{0DF6C711-A706-3342-9AC1-E1266C8D3487}" srcId="{7513E84D-1ABD-834D-A3B3-69B20F14DE56}" destId="{6E24C1AE-F388-6F4B-B1FD-74A371E69B04}" srcOrd="3" destOrd="0" parTransId="{910C7F45-EFAF-AD41-8BF5-430A874E7F4A}" sibTransId="{9D56C23E-B04E-E046-9D6A-F54226EFB8EB}"/>
    <dgm:cxn modelId="{EE439AD0-9067-5A48-9F9E-E85CC5690EB9}" type="presOf" srcId="{0C91E456-F73C-AB48-8B98-3BCA7EBE1E79}" destId="{6F2D88FA-BB4D-E541-9AC7-FE61C6C09FEA}" srcOrd="0" destOrd="1" presId="urn:microsoft.com/office/officeart/2005/8/layout/hList1"/>
    <dgm:cxn modelId="{8AABFE60-A2B1-CC4C-8341-2830B775DFBA}" type="presOf" srcId="{3AA11A2A-12BD-694C-A29E-179D96E1FB73}" destId="{E6A66E07-4076-0641-AE5F-0E923A9CDFB3}" srcOrd="0" destOrd="0" presId="urn:microsoft.com/office/officeart/2005/8/layout/hList1"/>
    <dgm:cxn modelId="{0F5198AB-7AB0-D845-8B87-5F4A27E2472D}" srcId="{7513E84D-1ABD-834D-A3B3-69B20F14DE56}" destId="{3AA11A2A-12BD-694C-A29E-179D96E1FB73}" srcOrd="0" destOrd="0" parTransId="{493AF69E-DC21-EA48-8513-8E7F9D230EF3}" sibTransId="{9D3FBB30-014B-C946-9F2F-FFC120788778}"/>
    <dgm:cxn modelId="{773528F6-B730-8F47-ADA3-B46E49B3346B}" srcId="{9C726F04-32B1-BE43-B994-7A011458B877}" destId="{7513E84D-1ABD-834D-A3B3-69B20F14DE56}" srcOrd="1" destOrd="0" parTransId="{B078698A-8C50-2A44-A024-EC7658A814B9}" sibTransId="{024177B8-8D16-B046-AB72-448F03DE0CDA}"/>
    <dgm:cxn modelId="{74820137-6500-7E48-B0C6-127184F97D22}" type="presOf" srcId="{ECE3091E-83FA-3E45-A7F6-AA7F1B441EFE}" destId="{6F2D88FA-BB4D-E541-9AC7-FE61C6C09FEA}" srcOrd="0" destOrd="5" presId="urn:microsoft.com/office/officeart/2005/8/layout/hList1"/>
    <dgm:cxn modelId="{3F42B099-39A5-D540-8138-3E144B2AF757}" type="presOf" srcId="{7513E84D-1ABD-834D-A3B3-69B20F14DE56}" destId="{25F7CE69-3B96-374F-8D6E-B0762FA00E4C}" srcOrd="0" destOrd="0" presId="urn:microsoft.com/office/officeart/2005/8/layout/hList1"/>
    <dgm:cxn modelId="{30D325D0-9527-D541-ADFF-4289FFCA731D}" srcId="{835E3B6D-EEFA-2544-8812-14C7359F7069}" destId="{B17AA989-AE7B-A24C-AEAB-D475864980B4}" srcOrd="6" destOrd="0" parTransId="{D0F8CD19-ED6E-B943-8C0C-11221837910E}" sibTransId="{E17A4A45-6EAD-014B-8ADF-ECF352871A62}"/>
    <dgm:cxn modelId="{63715FB3-FE33-144B-BA00-C8920701B38C}" type="presOf" srcId="{3BFCBB97-D90C-DC4A-8399-16A493F73F09}" destId="{E6A66E07-4076-0641-AE5F-0E923A9CDFB3}" srcOrd="0" destOrd="1" presId="urn:microsoft.com/office/officeart/2005/8/layout/hList1"/>
    <dgm:cxn modelId="{1ACEC019-2B22-AC41-A9FE-72F4CA44663D}" srcId="{835E3B6D-EEFA-2544-8812-14C7359F7069}" destId="{ECE3091E-83FA-3E45-A7F6-AA7F1B441EFE}" srcOrd="5" destOrd="0" parTransId="{9423FB9C-63DA-1247-B6F2-BA16FFE2FAC2}" sibTransId="{84420738-6C8D-8E40-BDCD-2BD38157BF20}"/>
    <dgm:cxn modelId="{E87C6CF2-ED66-9E4E-BB84-C142927F0559}" srcId="{835E3B6D-EEFA-2544-8812-14C7359F7069}" destId="{28C70428-B63E-FE4F-89A8-5AF7CA00F940}" srcOrd="3" destOrd="0" parTransId="{45E69146-6EA0-1346-80FD-8C800BC3CDA1}" sibTransId="{F988FA2F-B69E-4D41-BD17-42C05C3B04E8}"/>
    <dgm:cxn modelId="{AEC595DB-A13F-E241-BE89-C0E3CC7871B1}" type="presParOf" srcId="{974B6679-E889-5245-9A1B-58E21B4AD0AA}" destId="{400FBC36-EBFE-FF40-B487-71CDBDE431BE}" srcOrd="0" destOrd="0" presId="urn:microsoft.com/office/officeart/2005/8/layout/hList1"/>
    <dgm:cxn modelId="{F3312553-92BF-C847-89E1-DFE51A5F17DB}" type="presParOf" srcId="{400FBC36-EBFE-FF40-B487-71CDBDE431BE}" destId="{268C6D18-DD93-F24E-B85E-7FE0342BBAF6}" srcOrd="0" destOrd="0" presId="urn:microsoft.com/office/officeart/2005/8/layout/hList1"/>
    <dgm:cxn modelId="{F9EA9D73-73B0-094A-B453-0AC7328150A1}" type="presParOf" srcId="{400FBC36-EBFE-FF40-B487-71CDBDE431BE}" destId="{6F2D88FA-BB4D-E541-9AC7-FE61C6C09FEA}" srcOrd="1" destOrd="0" presId="urn:microsoft.com/office/officeart/2005/8/layout/hList1"/>
    <dgm:cxn modelId="{EA3A72F5-EB4E-C843-AA1A-D8872F23BDCF}" type="presParOf" srcId="{974B6679-E889-5245-9A1B-58E21B4AD0AA}" destId="{DD40E864-C099-734F-8856-5C4E45D4964E}" srcOrd="1" destOrd="0" presId="urn:microsoft.com/office/officeart/2005/8/layout/hList1"/>
    <dgm:cxn modelId="{BD522747-490A-D248-8C01-8DEC8C628C65}" type="presParOf" srcId="{974B6679-E889-5245-9A1B-58E21B4AD0AA}" destId="{922A82CC-6870-FC49-A9BE-E2AF8ABEFF3F}" srcOrd="2" destOrd="0" presId="urn:microsoft.com/office/officeart/2005/8/layout/hList1"/>
    <dgm:cxn modelId="{3241B8F9-A23F-AF4C-B0F5-1699D595AA97}" type="presParOf" srcId="{922A82CC-6870-FC49-A9BE-E2AF8ABEFF3F}" destId="{25F7CE69-3B96-374F-8D6E-B0762FA00E4C}" srcOrd="0" destOrd="0" presId="urn:microsoft.com/office/officeart/2005/8/layout/hList1"/>
    <dgm:cxn modelId="{F4048973-2493-A346-8358-1FAE0944A0B2}" type="presParOf" srcId="{922A82CC-6870-FC49-A9BE-E2AF8ABEFF3F}" destId="{E6A66E07-4076-0641-AE5F-0E923A9CDFB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C6D18-DD93-F24E-B85E-7FE0342BBAF6}">
      <dsp:nvSpPr>
        <dsp:cNvPr id="0" name=""/>
        <dsp:cNvSpPr/>
      </dsp:nvSpPr>
      <dsp:spPr>
        <a:xfrm>
          <a:off x="39" y="307739"/>
          <a:ext cx="3798093" cy="720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sz="2500" kern="1200" dirty="0" smtClean="0"/>
            <a:t>Functional</a:t>
          </a:r>
          <a:endParaRPr lang="en-US" sz="2500" kern="1200" dirty="0"/>
        </a:p>
      </dsp:txBody>
      <dsp:txXfrm>
        <a:off x="39" y="307739"/>
        <a:ext cx="3798093" cy="720000"/>
      </dsp:txXfrm>
    </dsp:sp>
    <dsp:sp modelId="{6F2D88FA-BB4D-E541-9AC7-FE61C6C09FEA}">
      <dsp:nvSpPr>
        <dsp:cNvPr id="0" name=""/>
        <dsp:cNvSpPr/>
      </dsp:nvSpPr>
      <dsp:spPr>
        <a:xfrm>
          <a:off x="39" y="1027739"/>
          <a:ext cx="3798093" cy="408318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t>Student can add a course</a:t>
          </a:r>
          <a:endParaRPr lang="en-US" sz="2500" kern="1200" dirty="0"/>
        </a:p>
        <a:p>
          <a:pPr marL="228600" lvl="1" indent="-228600" algn="l" defTabSz="1111250">
            <a:lnSpc>
              <a:spcPct val="90000"/>
            </a:lnSpc>
            <a:spcBef>
              <a:spcPct val="0"/>
            </a:spcBef>
            <a:spcAft>
              <a:spcPct val="15000"/>
            </a:spcAft>
            <a:buChar char="•"/>
          </a:pPr>
          <a:r>
            <a:rPr lang="en-US" sz="2500" kern="1200" dirty="0" smtClean="0"/>
            <a:t>Drop a course</a:t>
          </a:r>
          <a:endParaRPr lang="en-US" sz="2500" kern="1200" dirty="0"/>
        </a:p>
        <a:p>
          <a:pPr marL="228600" lvl="1" indent="-228600" algn="l" defTabSz="1111250">
            <a:lnSpc>
              <a:spcPct val="90000"/>
            </a:lnSpc>
            <a:spcBef>
              <a:spcPct val="0"/>
            </a:spcBef>
            <a:spcAft>
              <a:spcPct val="15000"/>
            </a:spcAft>
            <a:buChar char="•"/>
          </a:pPr>
          <a:r>
            <a:rPr lang="en-US" sz="2500" kern="1200" dirty="0" smtClean="0"/>
            <a:t>See available seats</a:t>
          </a:r>
          <a:endParaRPr lang="en-US" sz="2500" kern="1200" dirty="0"/>
        </a:p>
        <a:p>
          <a:pPr marL="228600" lvl="1" indent="-228600" algn="l" defTabSz="1111250">
            <a:lnSpc>
              <a:spcPct val="90000"/>
            </a:lnSpc>
            <a:spcBef>
              <a:spcPct val="0"/>
            </a:spcBef>
            <a:spcAft>
              <a:spcPct val="15000"/>
            </a:spcAft>
            <a:buChar char="•"/>
          </a:pPr>
          <a:r>
            <a:rPr lang="en-US" sz="2500" kern="1200" dirty="0" smtClean="0"/>
            <a:t>See the routine</a:t>
          </a:r>
          <a:endParaRPr lang="en-US" sz="2500" kern="1200" dirty="0"/>
        </a:p>
        <a:p>
          <a:pPr marL="228600" lvl="1" indent="-228600" algn="l" defTabSz="1111250">
            <a:lnSpc>
              <a:spcPct val="90000"/>
            </a:lnSpc>
            <a:spcBef>
              <a:spcPct val="0"/>
            </a:spcBef>
            <a:spcAft>
              <a:spcPct val="15000"/>
            </a:spcAft>
            <a:buChar char="•"/>
          </a:pPr>
          <a:r>
            <a:rPr lang="en-US" sz="2500" kern="1200" dirty="0" smtClean="0"/>
            <a:t>Students will require and password and student Id to Log in</a:t>
          </a:r>
          <a:endParaRPr lang="en-US" sz="2500" kern="1200" dirty="0"/>
        </a:p>
        <a:p>
          <a:pPr marL="228600" lvl="1" indent="-228600" algn="l" defTabSz="1111250">
            <a:lnSpc>
              <a:spcPct val="90000"/>
            </a:lnSpc>
            <a:spcBef>
              <a:spcPct val="0"/>
            </a:spcBef>
            <a:spcAft>
              <a:spcPct val="15000"/>
            </a:spcAft>
            <a:buChar char="•"/>
          </a:pPr>
          <a:r>
            <a:rPr lang="en-US" sz="2500" kern="1200" dirty="0" smtClean="0"/>
            <a:t>Faculty name and initials</a:t>
          </a:r>
          <a:endParaRPr lang="en-US" sz="2500" kern="1200" dirty="0"/>
        </a:p>
        <a:p>
          <a:pPr marL="228600" lvl="1" indent="-228600" algn="l" defTabSz="1111250">
            <a:lnSpc>
              <a:spcPct val="90000"/>
            </a:lnSpc>
            <a:spcBef>
              <a:spcPct val="0"/>
            </a:spcBef>
            <a:spcAft>
              <a:spcPct val="15000"/>
            </a:spcAft>
            <a:buChar char="•"/>
          </a:pPr>
          <a:r>
            <a:rPr lang="en-US" sz="2500" kern="1200" dirty="0" smtClean="0"/>
            <a:t>ETC</a:t>
          </a:r>
          <a:endParaRPr lang="en-US" sz="2500" kern="1200" dirty="0"/>
        </a:p>
      </dsp:txBody>
      <dsp:txXfrm>
        <a:off x="39" y="1027739"/>
        <a:ext cx="3798093" cy="4083187"/>
      </dsp:txXfrm>
    </dsp:sp>
    <dsp:sp modelId="{25F7CE69-3B96-374F-8D6E-B0762FA00E4C}">
      <dsp:nvSpPr>
        <dsp:cNvPr id="0" name=""/>
        <dsp:cNvSpPr/>
      </dsp:nvSpPr>
      <dsp:spPr>
        <a:xfrm>
          <a:off x="4329866" y="307739"/>
          <a:ext cx="3798093" cy="7200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sz="2500" kern="1200" dirty="0" smtClean="0"/>
            <a:t>Non Functional</a:t>
          </a:r>
          <a:endParaRPr lang="en-US" sz="2500" kern="1200" dirty="0"/>
        </a:p>
      </dsp:txBody>
      <dsp:txXfrm>
        <a:off x="4329866" y="307739"/>
        <a:ext cx="3798093" cy="720000"/>
      </dsp:txXfrm>
    </dsp:sp>
    <dsp:sp modelId="{E6A66E07-4076-0641-AE5F-0E923A9CDFB3}">
      <dsp:nvSpPr>
        <dsp:cNvPr id="0" name=""/>
        <dsp:cNvSpPr/>
      </dsp:nvSpPr>
      <dsp:spPr>
        <a:xfrm>
          <a:off x="4329866" y="1027739"/>
          <a:ext cx="3798093" cy="4083187"/>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t>Log in system should be secured</a:t>
          </a:r>
          <a:endParaRPr lang="en-US" sz="2500" kern="1200" dirty="0"/>
        </a:p>
        <a:p>
          <a:pPr marL="228600" lvl="1" indent="-228600" algn="l" defTabSz="1111250">
            <a:lnSpc>
              <a:spcPct val="90000"/>
            </a:lnSpc>
            <a:spcBef>
              <a:spcPct val="0"/>
            </a:spcBef>
            <a:spcAft>
              <a:spcPct val="15000"/>
            </a:spcAft>
            <a:buChar char="•"/>
          </a:pPr>
          <a:r>
            <a:rPr lang="en-US" sz="2500" kern="1200" dirty="0" smtClean="0"/>
            <a:t>It should be able to handle 500 request per minute so that it does not crash in pick times</a:t>
          </a:r>
          <a:endParaRPr lang="en-US" sz="2500" kern="1200" dirty="0"/>
        </a:p>
        <a:p>
          <a:pPr marL="228600" lvl="1" indent="-228600" algn="l" defTabSz="1111250">
            <a:lnSpc>
              <a:spcPct val="90000"/>
            </a:lnSpc>
            <a:spcBef>
              <a:spcPct val="0"/>
            </a:spcBef>
            <a:spcAft>
              <a:spcPct val="15000"/>
            </a:spcAft>
            <a:buChar char="•"/>
          </a:pPr>
          <a:r>
            <a:rPr lang="en-US" sz="2500" kern="1200" dirty="0" smtClean="0"/>
            <a:t>It should be usable in pc, smartphones phones and tabs</a:t>
          </a:r>
          <a:endParaRPr lang="en-US" sz="2500" kern="1200" dirty="0"/>
        </a:p>
        <a:p>
          <a:pPr marL="228600" lvl="1" indent="-228600" algn="l" defTabSz="1111250">
            <a:lnSpc>
              <a:spcPct val="90000"/>
            </a:lnSpc>
            <a:spcBef>
              <a:spcPct val="0"/>
            </a:spcBef>
            <a:spcAft>
              <a:spcPct val="15000"/>
            </a:spcAft>
            <a:buChar char="•"/>
          </a:pPr>
          <a:r>
            <a:rPr lang="en-US" sz="2500" kern="1200" dirty="0" smtClean="0"/>
            <a:t>ETC</a:t>
          </a:r>
          <a:endParaRPr lang="en-US" sz="2500" kern="1200" dirty="0"/>
        </a:p>
      </dsp:txBody>
      <dsp:txXfrm>
        <a:off x="4329866" y="1027739"/>
        <a:ext cx="3798093" cy="40831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E9879-F4CC-3C4E-AC9D-D2F995E9FB1F}" type="datetimeFigureOut">
              <a:rPr lang="en-US" smtClean="0"/>
              <a:t>7/14/20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BC457-FF8E-534D-9A13-CB6C36E3795D}" type="slidenum">
              <a:rPr lang="en-US" smtClean="0"/>
              <a:t>‹#›</a:t>
            </a:fld>
            <a:endParaRPr lang="en-US"/>
          </a:p>
        </p:txBody>
      </p:sp>
    </p:spTree>
    <p:extLst>
      <p:ext uri="{BB962C8B-B14F-4D97-AF65-F5344CB8AC3E}">
        <p14:creationId xmlns:p14="http://schemas.microsoft.com/office/powerpoint/2010/main" val="1360462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325A1E-680A-0242-93F2-05173041093C}"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12105390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325A1E-680A-0242-93F2-05173041093C}"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64428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325A1E-680A-0242-93F2-05173041093C}"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81531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325A1E-680A-0242-93F2-05173041093C}"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2699769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325A1E-680A-0242-93F2-05173041093C}"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2017472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325A1E-680A-0242-93F2-05173041093C}"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1038080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325A1E-680A-0242-93F2-05173041093C}" type="datetimeFigureOut">
              <a:rPr lang="en-US" smtClean="0"/>
              <a:t>7/13/20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863479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325A1E-680A-0242-93F2-05173041093C}" type="datetimeFigureOut">
              <a:rPr lang="en-US" smtClean="0"/>
              <a:t>7/13/20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1947323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25A1E-680A-0242-93F2-05173041093C}" type="datetimeFigureOut">
              <a:rPr lang="en-US" smtClean="0"/>
              <a:t>7/13/20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1013200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325A1E-680A-0242-93F2-05173041093C}"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145711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325A1E-680A-0242-93F2-05173041093C}"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E8C89F-BCD9-8145-9CCB-AB663B0CA16F}" type="slidenum">
              <a:rPr lang="en-US" smtClean="0"/>
              <a:t>‹#›</a:t>
            </a:fld>
            <a:endParaRPr lang="en-US"/>
          </a:p>
        </p:txBody>
      </p:sp>
    </p:spTree>
    <p:extLst>
      <p:ext uri="{BB962C8B-B14F-4D97-AF65-F5344CB8AC3E}">
        <p14:creationId xmlns:p14="http://schemas.microsoft.com/office/powerpoint/2010/main" val="20194932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25A1E-680A-0242-93F2-05173041093C}" type="datetimeFigureOut">
              <a:rPr lang="en-US" smtClean="0"/>
              <a:t>7/13/20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8C89F-BCD9-8145-9CCB-AB663B0CA16F}"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53361" y="5918256"/>
            <a:ext cx="858079" cy="787287"/>
          </a:xfrm>
          <a:prstGeom prst="rect">
            <a:avLst/>
          </a:prstGeom>
        </p:spPr>
      </p:pic>
    </p:spTree>
    <p:extLst>
      <p:ext uri="{BB962C8B-B14F-4D97-AF65-F5344CB8AC3E}">
        <p14:creationId xmlns:p14="http://schemas.microsoft.com/office/powerpoint/2010/main" val="1610013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gi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smtClean="0"/>
              <a:t>Software </a:t>
            </a:r>
            <a:r>
              <a:rPr lang="en-US" b="1" u="sng" dirty="0" smtClean="0"/>
              <a:t>Engineering</a:t>
            </a:r>
            <a:br>
              <a:rPr lang="en-US" b="1" u="sng" dirty="0" smtClean="0"/>
            </a:br>
            <a:r>
              <a:rPr lang="en-US" sz="4000" b="1" u="sng" dirty="0" smtClean="0"/>
              <a:t>Requirements Engineering</a:t>
            </a:r>
            <a:r>
              <a:rPr lang="en-US" b="1" u="sng" dirty="0" smtClean="0"/>
              <a:t/>
            </a:r>
            <a:br>
              <a:rPr lang="en-US" b="1" u="sng" dirty="0" smtClean="0"/>
            </a:br>
            <a:endParaRPr lang="en-US" sz="3200" b="1" u="sng" dirty="0"/>
          </a:p>
        </p:txBody>
      </p:sp>
      <p:sp>
        <p:nvSpPr>
          <p:cNvPr id="3" name="Subtitle 2"/>
          <p:cNvSpPr>
            <a:spLocks noGrp="1"/>
          </p:cNvSpPr>
          <p:nvPr>
            <p:ph type="subTitle" idx="1"/>
          </p:nvPr>
        </p:nvSpPr>
        <p:spPr>
          <a:xfrm>
            <a:off x="1524000" y="3900488"/>
            <a:ext cx="9144000" cy="1814511"/>
          </a:xfrm>
        </p:spPr>
        <p:txBody>
          <a:bodyPr>
            <a:normAutofit/>
          </a:bodyPr>
          <a:lstStyle/>
          <a:p>
            <a:r>
              <a:rPr lang="en-US" dirty="0" smtClean="0"/>
              <a:t>Slides for cse470 video lecture series produced by:</a:t>
            </a:r>
          </a:p>
          <a:p>
            <a:r>
              <a:rPr lang="en-US" dirty="0" err="1" smtClean="0"/>
              <a:t>A.M.Esfar</a:t>
            </a:r>
            <a:r>
              <a:rPr lang="en-US" dirty="0" smtClean="0"/>
              <a:t>-E-</a:t>
            </a:r>
            <a:r>
              <a:rPr lang="en-US" dirty="0" err="1" smtClean="0"/>
              <a:t>Alam</a:t>
            </a:r>
            <a:endParaRPr lang="en-US" dirty="0" smtClean="0"/>
          </a:p>
          <a:p>
            <a:r>
              <a:rPr lang="en-US" dirty="0" err="1" smtClean="0"/>
              <a:t>Afrina</a:t>
            </a:r>
            <a:r>
              <a:rPr lang="en-US" dirty="0" smtClean="0"/>
              <a:t> </a:t>
            </a:r>
            <a:r>
              <a:rPr lang="en-US" dirty="0" err="1" smtClean="0"/>
              <a:t>Khatun</a:t>
            </a:r>
            <a:endParaRPr lang="en-US" dirty="0" smtClean="0"/>
          </a:p>
          <a:p>
            <a:r>
              <a:rPr lang="en-US" dirty="0" err="1" smtClean="0"/>
              <a:t>Dr.Muhammad</a:t>
            </a:r>
            <a:r>
              <a:rPr lang="en-US" dirty="0" smtClean="0"/>
              <a:t> </a:t>
            </a:r>
            <a:r>
              <a:rPr lang="en-US" dirty="0" err="1" smtClean="0"/>
              <a:t>Zavid</a:t>
            </a:r>
            <a:r>
              <a:rPr lang="en-US" dirty="0" smtClean="0"/>
              <a:t> </a:t>
            </a:r>
            <a:r>
              <a:rPr lang="en-US" dirty="0" err="1" smtClean="0"/>
              <a:t>Parvez</a:t>
            </a:r>
            <a:endParaRPr lang="en-US" dirty="0"/>
          </a:p>
        </p:txBody>
      </p:sp>
    </p:spTree>
    <p:extLst>
      <p:ext uri="{BB962C8B-B14F-4D97-AF65-F5344CB8AC3E}">
        <p14:creationId xmlns:p14="http://schemas.microsoft.com/office/powerpoint/2010/main" val="111229938"/>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a:t>N</a:t>
            </a:r>
            <a:r>
              <a:rPr lang="en-US" dirty="0" smtClean="0"/>
              <a:t>on-functional requirements</a:t>
            </a:r>
            <a:endParaRPr lang="en-US" dirty="0"/>
          </a:p>
        </p:txBody>
      </p:sp>
      <p:sp>
        <p:nvSpPr>
          <p:cNvPr id="3" name="Content Placeholder 2"/>
          <p:cNvSpPr>
            <a:spLocks noGrp="1"/>
          </p:cNvSpPr>
          <p:nvPr>
            <p:ph idx="1"/>
          </p:nvPr>
        </p:nvSpPr>
        <p:spPr>
          <a:xfrm>
            <a:off x="898658" y="1300162"/>
            <a:ext cx="5852162" cy="5152912"/>
          </a:xfrm>
        </p:spPr>
        <p:txBody>
          <a:bodyPr>
            <a:normAutofit fontScale="92500" lnSpcReduction="10000"/>
          </a:bodyPr>
          <a:lstStyle/>
          <a:p>
            <a:endParaRPr lang="en-US" b="1" dirty="0"/>
          </a:p>
          <a:p>
            <a:r>
              <a:rPr lang="en-US" dirty="0" smtClean="0"/>
              <a:t>These define system properties and constraints </a:t>
            </a:r>
            <a:r>
              <a:rPr lang="en-US" dirty="0" err="1" smtClean="0"/>
              <a:t>e.g.reliability</a:t>
            </a:r>
            <a:r>
              <a:rPr lang="en-US" dirty="0" smtClean="0"/>
              <a:t>, response time and storage requirements.</a:t>
            </a:r>
          </a:p>
          <a:p>
            <a:r>
              <a:rPr lang="en-US" dirty="0" smtClean="0"/>
              <a:t>Constraints are I/O device capability, system representations, etc.</a:t>
            </a:r>
          </a:p>
          <a:p>
            <a:r>
              <a:rPr lang="en-US" dirty="0" smtClean="0"/>
              <a:t>Process requirements may also be specified mandating a particular IDE, programming language or development method.</a:t>
            </a:r>
          </a:p>
          <a:p>
            <a:r>
              <a:rPr lang="en-US" dirty="0" smtClean="0"/>
              <a:t>Non-functional requirements may be more critical than functional requirements. If these are not met, the system may be useless.</a:t>
            </a:r>
            <a:endParaRPr lang="en-US"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05969" y="1410008"/>
            <a:ext cx="4147831" cy="4147831"/>
          </a:xfrm>
          <a:prstGeom prst="rect">
            <a:avLst/>
          </a:prstGeom>
        </p:spPr>
      </p:pic>
    </p:spTree>
    <p:extLst>
      <p:ext uri="{BB962C8B-B14F-4D97-AF65-F5344CB8AC3E}">
        <p14:creationId xmlns:p14="http://schemas.microsoft.com/office/powerpoint/2010/main" val="720690112"/>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Non-functional classifications</a:t>
            </a:r>
            <a:endParaRPr lang="en-US" dirty="0"/>
          </a:p>
        </p:txBody>
      </p:sp>
      <p:sp>
        <p:nvSpPr>
          <p:cNvPr id="3" name="Content Placeholder 2"/>
          <p:cNvSpPr>
            <a:spLocks noGrp="1"/>
          </p:cNvSpPr>
          <p:nvPr>
            <p:ph idx="1"/>
          </p:nvPr>
        </p:nvSpPr>
        <p:spPr>
          <a:xfrm>
            <a:off x="898658" y="1300162"/>
            <a:ext cx="5852162" cy="5152912"/>
          </a:xfrm>
        </p:spPr>
        <p:txBody>
          <a:bodyPr>
            <a:normAutofit fontScale="92500" lnSpcReduction="10000"/>
          </a:bodyPr>
          <a:lstStyle/>
          <a:p>
            <a:r>
              <a:rPr lang="en-US" b="1" dirty="0" smtClean="0"/>
              <a:t>Product requirements</a:t>
            </a:r>
          </a:p>
          <a:p>
            <a:pPr lvl="1"/>
            <a:r>
              <a:rPr lang="en-US" b="1" dirty="0" smtClean="0"/>
              <a:t>Requirements which specify that the delivered product </a:t>
            </a:r>
            <a:r>
              <a:rPr lang="en-US" b="1" dirty="0" err="1" smtClean="0"/>
              <a:t>mustbehave</a:t>
            </a:r>
            <a:r>
              <a:rPr lang="en-US" b="1" dirty="0" smtClean="0"/>
              <a:t> in a particular way e.g. execution speed, reliability, etc.</a:t>
            </a:r>
          </a:p>
          <a:p>
            <a:r>
              <a:rPr lang="en-US" b="1" dirty="0" err="1" smtClean="0"/>
              <a:t>Organisational</a:t>
            </a:r>
            <a:r>
              <a:rPr lang="en-US" b="1" dirty="0" smtClean="0"/>
              <a:t> requirements</a:t>
            </a:r>
          </a:p>
          <a:p>
            <a:pPr lvl="1"/>
            <a:r>
              <a:rPr lang="en-US" b="1" dirty="0" smtClean="0"/>
              <a:t>Requirements which are a consequence of </a:t>
            </a:r>
            <a:r>
              <a:rPr lang="en-US" b="1" dirty="0" err="1" smtClean="0"/>
              <a:t>organisational</a:t>
            </a:r>
            <a:r>
              <a:rPr lang="en-US" b="1" dirty="0" smtClean="0"/>
              <a:t> policies and procedures e.g. process standards used, implementation requirements, etc.</a:t>
            </a:r>
          </a:p>
          <a:p>
            <a:r>
              <a:rPr lang="en-US" b="1" dirty="0" smtClean="0"/>
              <a:t>External requirements:</a:t>
            </a:r>
          </a:p>
          <a:p>
            <a:pPr lvl="1"/>
            <a:r>
              <a:rPr lang="en-US" b="1" dirty="0" smtClean="0"/>
              <a:t>Requirements which arise from factors which are external to the system and its development process e.g. interoperability requirements, legislative requirements, etc.</a:t>
            </a:r>
          </a:p>
          <a:p>
            <a:endParaRPr lang="en-US" b="1"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05969" y="1410008"/>
            <a:ext cx="4147831" cy="4147831"/>
          </a:xfrm>
          <a:prstGeom prst="rect">
            <a:avLst/>
          </a:prstGeom>
        </p:spPr>
      </p:pic>
    </p:spTree>
    <p:extLst>
      <p:ext uri="{BB962C8B-B14F-4D97-AF65-F5344CB8AC3E}">
        <p14:creationId xmlns:p14="http://schemas.microsoft.com/office/powerpoint/2010/main" val="1673660196"/>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a:t>N</a:t>
            </a:r>
            <a:r>
              <a:rPr lang="en-US" dirty="0" smtClean="0"/>
              <a:t>on-functional requirements</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77217" y="3244334"/>
            <a:ext cx="237566" cy="369332"/>
          </a:xfrm>
          <a:prstGeom prst="rect">
            <a:avLst/>
          </a:prstGeom>
        </p:spPr>
        <p:txBody>
          <a:bodyPr wrap="none">
            <a:spAutoFit/>
          </a:bodyPr>
          <a:lstStyle/>
          <a:p>
            <a:r>
              <a:rPr lang="sk-SK" b="0" i="0" u="none" strike="noStrike" dirty="0" smtClean="0">
                <a:solidFill>
                  <a:srgbClr val="000000"/>
                </a:solidFill>
                <a:effectLst/>
              </a:rPr>
              <a:t> </a:t>
            </a:r>
            <a:endParaRPr lang="en-US" dirty="0"/>
          </a:p>
        </p:txBody>
      </p:sp>
      <p:sp>
        <p:nvSpPr>
          <p:cNvPr id="9" name="Rectangle 8"/>
          <p:cNvSpPr/>
          <p:nvPr/>
        </p:nvSpPr>
        <p:spPr>
          <a:xfrm>
            <a:off x="5977217" y="3244334"/>
            <a:ext cx="237566" cy="369332"/>
          </a:xfrm>
          <a:prstGeom prst="rect">
            <a:avLst/>
          </a:prstGeom>
        </p:spPr>
        <p:txBody>
          <a:bodyPr wrap="none">
            <a:spAutoFit/>
          </a:bodyPr>
          <a:lstStyle/>
          <a:p>
            <a:r>
              <a:rPr lang="sk-SK" b="0" i="0" u="none" strike="noStrike" dirty="0" smtClean="0">
                <a:solidFill>
                  <a:srgbClr val="000000"/>
                </a:solidFill>
                <a:effectLst/>
              </a:rPr>
              <a:t> </a:t>
            </a:r>
            <a:endParaRPr lang="en-US" dirty="0"/>
          </a:p>
        </p:txBody>
      </p:sp>
      <p:sp>
        <p:nvSpPr>
          <p:cNvPr id="10" name="Rectangle 9"/>
          <p:cNvSpPr/>
          <p:nvPr/>
        </p:nvSpPr>
        <p:spPr>
          <a:xfrm>
            <a:off x="5977217" y="3244334"/>
            <a:ext cx="290464" cy="369332"/>
          </a:xfrm>
          <a:prstGeom prst="rect">
            <a:avLst/>
          </a:prstGeom>
        </p:spPr>
        <p:txBody>
          <a:bodyPr wrap="none">
            <a:spAutoFit/>
          </a:bodyPr>
          <a:lstStyle/>
          <a:p>
            <a:r>
              <a:rPr lang="sk-SK" dirty="0"/>
              <a:t>  </a:t>
            </a:r>
            <a:endParaRPr lang="en-US" dirty="0"/>
          </a:p>
        </p:txBody>
      </p:sp>
      <p:sp>
        <p:nvSpPr>
          <p:cNvPr id="13" name="Rectangle 12"/>
          <p:cNvSpPr/>
          <p:nvPr/>
        </p:nvSpPr>
        <p:spPr>
          <a:xfrm>
            <a:off x="5977217" y="3244334"/>
            <a:ext cx="237566" cy="369332"/>
          </a:xfrm>
          <a:prstGeom prst="rect">
            <a:avLst/>
          </a:prstGeom>
        </p:spPr>
        <p:txBody>
          <a:bodyPr wrap="none">
            <a:spAutoFit/>
          </a:bodyPr>
          <a:lstStyle/>
          <a:p>
            <a:r>
              <a:rPr lang="sk-SK" b="0" i="0" u="none" strike="noStrike" dirty="0" smtClean="0">
                <a:solidFill>
                  <a:srgbClr val="000000"/>
                </a:solidFill>
                <a:effectLst/>
              </a:rPr>
              <a:t> </a:t>
            </a:r>
            <a:endParaRPr lang="en-US" dirty="0"/>
          </a:p>
        </p:txBody>
      </p:sp>
      <p:pic>
        <p:nvPicPr>
          <p:cNvPr id="14" name="Picture 13"/>
          <p:cNvPicPr>
            <a:picLocks noChangeAspect="1"/>
          </p:cNvPicPr>
          <p:nvPr/>
        </p:nvPicPr>
        <p:blipFill>
          <a:blip r:embed="rId3"/>
          <a:stretch>
            <a:fillRect/>
          </a:stretch>
        </p:blipFill>
        <p:spPr>
          <a:xfrm>
            <a:off x="838201" y="1331885"/>
            <a:ext cx="10399642" cy="4708051"/>
          </a:xfrm>
          <a:prstGeom prst="rect">
            <a:avLst/>
          </a:prstGeom>
        </p:spPr>
      </p:pic>
    </p:spTree>
    <p:extLst>
      <p:ext uri="{BB962C8B-B14F-4D97-AF65-F5344CB8AC3E}">
        <p14:creationId xmlns:p14="http://schemas.microsoft.com/office/powerpoint/2010/main" val="604569877"/>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53870" cy="827571"/>
          </a:xfrm>
        </p:spPr>
        <p:txBody>
          <a:bodyPr>
            <a:normAutofit fontScale="90000"/>
          </a:bodyPr>
          <a:lstStyle/>
          <a:p>
            <a:r>
              <a:rPr lang="en-US" b="1"/>
              <a:t>Metrics for specifying non-functional requirements</a:t>
            </a:r>
            <a:endParaRPr lang="en-US"/>
          </a:p>
        </p:txBody>
      </p:sp>
      <p:pic>
        <p:nvPicPr>
          <p:cNvPr id="5" name="Content Placeholder 4"/>
          <p:cNvPicPr>
            <a:picLocks noGrp="1" noChangeAspect="1"/>
          </p:cNvPicPr>
          <p:nvPr>
            <p:ph idx="1"/>
          </p:nvPr>
        </p:nvPicPr>
        <p:blipFill>
          <a:blip r:embed="rId2"/>
          <a:stretch>
            <a:fillRect/>
          </a:stretch>
        </p:blipFill>
        <p:spPr>
          <a:xfrm>
            <a:off x="1169505" y="1381229"/>
            <a:ext cx="7669696" cy="4826691"/>
          </a:xfrm>
          <a:prstGeom prst="rect">
            <a:avLst/>
          </a:prstGeom>
        </p:spPr>
      </p:pic>
      <p:sp>
        <p:nvSpPr>
          <p:cNvPr id="4" name="Rectangle 3"/>
          <p:cNvSpPr/>
          <p:nvPr/>
        </p:nvSpPr>
        <p:spPr>
          <a:xfrm>
            <a:off x="5977217" y="3244334"/>
            <a:ext cx="237566" cy="369332"/>
          </a:xfrm>
          <a:prstGeom prst="rect">
            <a:avLst/>
          </a:prstGeom>
        </p:spPr>
        <p:txBody>
          <a:bodyPr wrap="none">
            <a:spAutoFit/>
          </a:bodyPr>
          <a:lstStyle/>
          <a:p>
            <a:r>
              <a:rPr lang="sk-SK" b="0" i="0" u="none" strike="noStrike" dirty="0" smtClean="0">
                <a:solidFill>
                  <a:srgbClr val="000000"/>
                </a:solidFill>
                <a:effectLst/>
              </a:rPr>
              <a:t> </a:t>
            </a:r>
            <a:endParaRPr lang="en-US" dirty="0"/>
          </a:p>
        </p:txBody>
      </p:sp>
      <p:sp>
        <p:nvSpPr>
          <p:cNvPr id="6" name="Right Triangle 5"/>
          <p:cNvSpPr/>
          <p:nvPr/>
        </p:nvSpPr>
        <p:spPr>
          <a:xfrm>
            <a:off x="0" y="5557839"/>
            <a:ext cx="1743075" cy="1300162"/>
          </a:xfrm>
          <a:prstGeom prst="rtTriangl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10448925" y="0"/>
            <a:ext cx="1743075" cy="1300162"/>
          </a:xfrm>
          <a:prstGeom prst="rtTriangl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331" y="1192696"/>
            <a:ext cx="4224130" cy="4334580"/>
          </a:xfrm>
          <a:prstGeom prst="rect">
            <a:avLst/>
          </a:prstGeom>
        </p:spPr>
      </p:pic>
    </p:spTree>
    <p:extLst>
      <p:ext uri="{BB962C8B-B14F-4D97-AF65-F5344CB8AC3E}">
        <p14:creationId xmlns:p14="http://schemas.microsoft.com/office/powerpoint/2010/main" val="2004384758"/>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fontScale="90000"/>
          </a:bodyPr>
          <a:lstStyle/>
          <a:p>
            <a:r>
              <a:rPr lang="en-US" dirty="0" smtClean="0"/>
              <a:t>Another Example Functional and non-functional </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334" y="1300162"/>
            <a:ext cx="9700591" cy="4681679"/>
          </a:xfrm>
        </p:spPr>
      </p:pic>
      <p:sp>
        <p:nvSpPr>
          <p:cNvPr id="8" name="Rectangle 7"/>
          <p:cNvSpPr/>
          <p:nvPr/>
        </p:nvSpPr>
        <p:spPr>
          <a:xfrm>
            <a:off x="5977217" y="3244334"/>
            <a:ext cx="237566" cy="369332"/>
          </a:xfrm>
          <a:prstGeom prst="rect">
            <a:avLst/>
          </a:prstGeom>
        </p:spPr>
        <p:txBody>
          <a:bodyPr wrap="none">
            <a:spAutoFit/>
          </a:bodyPr>
          <a:lstStyle/>
          <a:p>
            <a:r>
              <a:rPr lang="sk-SK" b="0" i="0" u="none" strike="noStrike" dirty="0" smtClean="0">
                <a:solidFill>
                  <a:srgbClr val="000000"/>
                </a:solidFill>
                <a:effectLst/>
              </a:rPr>
              <a:t> </a:t>
            </a:r>
            <a:endParaRPr lang="en-US" dirty="0"/>
          </a:p>
        </p:txBody>
      </p:sp>
    </p:spTree>
    <p:extLst>
      <p:ext uri="{BB962C8B-B14F-4D97-AF65-F5344CB8AC3E}">
        <p14:creationId xmlns:p14="http://schemas.microsoft.com/office/powerpoint/2010/main" val="589957333"/>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4435" y="2136051"/>
            <a:ext cx="3402496" cy="3402496"/>
          </a:xfrm>
        </p:spPr>
      </p:pic>
    </p:spTree>
    <p:extLst>
      <p:ext uri="{BB962C8B-B14F-4D97-AF65-F5344CB8AC3E}">
        <p14:creationId xmlns:p14="http://schemas.microsoft.com/office/powerpoint/2010/main" val="1503171227"/>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Requirements engineering processes</a:t>
            </a:r>
            <a:endParaRPr lang="en-US" dirty="0"/>
          </a:p>
        </p:txBody>
      </p:sp>
      <p:sp>
        <p:nvSpPr>
          <p:cNvPr id="3" name="Content Placeholder 2"/>
          <p:cNvSpPr>
            <a:spLocks noGrp="1"/>
          </p:cNvSpPr>
          <p:nvPr>
            <p:ph idx="1"/>
          </p:nvPr>
        </p:nvSpPr>
        <p:spPr>
          <a:xfrm>
            <a:off x="898658" y="1300162"/>
            <a:ext cx="5852162" cy="5152912"/>
          </a:xfrm>
        </p:spPr>
        <p:txBody>
          <a:bodyPr>
            <a:normAutofit lnSpcReduction="10000"/>
          </a:bodyPr>
          <a:lstStyle/>
          <a:p>
            <a:endParaRPr lang="en-US" b="1" dirty="0"/>
          </a:p>
          <a:p>
            <a:r>
              <a:rPr lang="en-US" dirty="0" smtClean="0"/>
              <a:t>The processes used for RE vary widely depending on the application domain, the people involved and the </a:t>
            </a:r>
            <a:r>
              <a:rPr lang="en-US" dirty="0" err="1" smtClean="0"/>
              <a:t>organisation</a:t>
            </a:r>
            <a:r>
              <a:rPr lang="en-US" dirty="0" smtClean="0"/>
              <a:t> developing the requirements. </a:t>
            </a:r>
          </a:p>
          <a:p>
            <a:r>
              <a:rPr lang="en-US" dirty="0" smtClean="0"/>
              <a:t>However, there are a number of generic activities common to all processes </a:t>
            </a:r>
          </a:p>
          <a:p>
            <a:pPr lvl="1"/>
            <a:r>
              <a:rPr lang="en-US" dirty="0" smtClean="0"/>
              <a:t>Requirements elicitation; </a:t>
            </a:r>
          </a:p>
          <a:p>
            <a:pPr lvl="1"/>
            <a:r>
              <a:rPr lang="en-US" dirty="0" smtClean="0"/>
              <a:t>Requirements analysis;</a:t>
            </a:r>
          </a:p>
          <a:p>
            <a:pPr lvl="1"/>
            <a:r>
              <a:rPr lang="en-US" dirty="0" smtClean="0"/>
              <a:t>Requirements validation;</a:t>
            </a:r>
          </a:p>
          <a:p>
            <a:pPr lvl="1"/>
            <a:r>
              <a:rPr lang="en-US" dirty="0" smtClean="0"/>
              <a:t>Requirements management.</a:t>
            </a:r>
            <a:endParaRPr lang="en-US"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252" y="1846384"/>
            <a:ext cx="4094547" cy="3516923"/>
          </a:xfrm>
          <a:prstGeom prst="rect">
            <a:avLst/>
          </a:prstGeom>
        </p:spPr>
      </p:pic>
    </p:spTree>
    <p:extLst>
      <p:ext uri="{BB962C8B-B14F-4D97-AF65-F5344CB8AC3E}">
        <p14:creationId xmlns:p14="http://schemas.microsoft.com/office/powerpoint/2010/main" val="17814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Requirement Engineering process</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1295400" y="1470025"/>
            <a:ext cx="8115300" cy="4749800"/>
          </a:xfrm>
          <a:prstGeom prst="rect">
            <a:avLst/>
          </a:prstGeom>
        </p:spPr>
      </p:pic>
    </p:spTree>
    <p:extLst>
      <p:ext uri="{BB962C8B-B14F-4D97-AF65-F5344CB8AC3E}">
        <p14:creationId xmlns:p14="http://schemas.microsoft.com/office/powerpoint/2010/main" val="9436055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Feasibility studies</a:t>
            </a:r>
            <a:endParaRPr lang="en-US" dirty="0"/>
          </a:p>
        </p:txBody>
      </p:sp>
      <p:sp>
        <p:nvSpPr>
          <p:cNvPr id="3" name="Content Placeholder 2"/>
          <p:cNvSpPr>
            <a:spLocks noGrp="1"/>
          </p:cNvSpPr>
          <p:nvPr>
            <p:ph idx="1"/>
          </p:nvPr>
        </p:nvSpPr>
        <p:spPr>
          <a:xfrm>
            <a:off x="898658" y="1300162"/>
            <a:ext cx="5607650" cy="5152912"/>
          </a:xfrm>
        </p:spPr>
        <p:txBody>
          <a:bodyPr>
            <a:normAutofit fontScale="92500"/>
          </a:bodyPr>
          <a:lstStyle/>
          <a:p>
            <a:endParaRPr lang="en-US" b="1" dirty="0"/>
          </a:p>
          <a:p>
            <a:r>
              <a:rPr lang="en-US" dirty="0" smtClean="0"/>
              <a:t>A feasibility study decides whether or not the proposed system is worthwhile.</a:t>
            </a:r>
          </a:p>
          <a:p>
            <a:r>
              <a:rPr lang="en-US" dirty="0" smtClean="0"/>
              <a:t>A short focused study that checks</a:t>
            </a:r>
          </a:p>
          <a:p>
            <a:pPr lvl="1"/>
            <a:r>
              <a:rPr lang="en-US" dirty="0" smtClean="0"/>
              <a:t>If the system contributes to </a:t>
            </a:r>
            <a:r>
              <a:rPr lang="en-US" dirty="0" err="1" smtClean="0"/>
              <a:t>organisational</a:t>
            </a:r>
            <a:r>
              <a:rPr lang="en-US" dirty="0" smtClean="0"/>
              <a:t> objectives;</a:t>
            </a:r>
          </a:p>
          <a:p>
            <a:pPr lvl="1"/>
            <a:r>
              <a:rPr lang="en-US" dirty="0" smtClean="0"/>
              <a:t>If the system can be engineered using current technology and within budget;</a:t>
            </a:r>
          </a:p>
          <a:p>
            <a:pPr lvl="1"/>
            <a:r>
              <a:rPr lang="en-US" dirty="0" smtClean="0"/>
              <a:t>If the system can be integrated with other systems that are already used.</a:t>
            </a:r>
          </a:p>
          <a:p>
            <a:pPr lvl="1"/>
            <a:r>
              <a:rPr lang="en-US" dirty="0" smtClean="0"/>
              <a:t>Based on information assessment (what is required),information collection and report writing.</a:t>
            </a:r>
            <a:endParaRPr lang="en-US"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308" y="2198078"/>
            <a:ext cx="5345723" cy="2956356"/>
          </a:xfrm>
          <a:prstGeom prst="rect">
            <a:avLst/>
          </a:prstGeom>
        </p:spPr>
      </p:pic>
    </p:spTree>
    <p:extLst>
      <p:ext uri="{BB962C8B-B14F-4D97-AF65-F5344CB8AC3E}">
        <p14:creationId xmlns:p14="http://schemas.microsoft.com/office/powerpoint/2010/main" val="134405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fontScale="90000"/>
          </a:bodyPr>
          <a:lstStyle/>
          <a:p>
            <a:r>
              <a:rPr lang="en-US" dirty="0" smtClean="0"/>
              <a:t> </a:t>
            </a:r>
            <a:r>
              <a:rPr lang="en-US" b="1" dirty="0" smtClean="0"/>
              <a:t>Requirements engineering: Elicitation and analysis</a:t>
            </a:r>
            <a:endParaRPr lang="en-US" b="1" dirty="0"/>
          </a:p>
        </p:txBody>
      </p:sp>
      <p:sp>
        <p:nvSpPr>
          <p:cNvPr id="3" name="Content Placeholder 2"/>
          <p:cNvSpPr>
            <a:spLocks noGrp="1"/>
          </p:cNvSpPr>
          <p:nvPr>
            <p:ph idx="1"/>
          </p:nvPr>
        </p:nvSpPr>
        <p:spPr>
          <a:xfrm>
            <a:off x="898658" y="1300162"/>
            <a:ext cx="5852162" cy="5152912"/>
          </a:xfrm>
        </p:spPr>
        <p:txBody>
          <a:bodyPr>
            <a:normAutofit/>
          </a:bodyPr>
          <a:lstStyle/>
          <a:p>
            <a:r>
              <a:rPr lang="en-US" dirty="0" smtClean="0"/>
              <a:t>This sometimes called requirements elicitation or requirements discovery.</a:t>
            </a:r>
          </a:p>
          <a:p>
            <a:r>
              <a:rPr lang="en-US" dirty="0" smtClean="0"/>
              <a:t>It involves technical staff working with customers to find out about the application domain, the services that the system should provide and the system’s operational constraints.</a:t>
            </a:r>
          </a:p>
          <a:p>
            <a:r>
              <a:rPr lang="en-US" dirty="0" smtClean="0"/>
              <a:t>May involve all stakeholders including end users</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478" y="1772553"/>
            <a:ext cx="2799447" cy="2799447"/>
          </a:xfrm>
          <a:prstGeom prst="rect">
            <a:avLst/>
          </a:prstGeom>
        </p:spPr>
      </p:pic>
    </p:spTree>
    <p:extLst>
      <p:ext uri="{BB962C8B-B14F-4D97-AF65-F5344CB8AC3E}">
        <p14:creationId xmlns:p14="http://schemas.microsoft.com/office/powerpoint/2010/main" val="186947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Engineering</a:t>
            </a:r>
            <a:endParaRPr lang="en-US" dirty="0"/>
          </a:p>
        </p:txBody>
      </p:sp>
      <p:sp>
        <p:nvSpPr>
          <p:cNvPr id="3" name="Content Placeholder 2"/>
          <p:cNvSpPr>
            <a:spLocks noGrp="1"/>
          </p:cNvSpPr>
          <p:nvPr>
            <p:ph idx="1"/>
          </p:nvPr>
        </p:nvSpPr>
        <p:spPr>
          <a:xfrm>
            <a:off x="898658" y="1300162"/>
            <a:ext cx="5852162" cy="5152912"/>
          </a:xfrm>
        </p:spPr>
        <p:txBody>
          <a:bodyPr>
            <a:normAutofit/>
          </a:bodyPr>
          <a:lstStyle/>
          <a:p>
            <a:endParaRPr lang="en-US" b="1" dirty="0"/>
          </a:p>
          <a:p>
            <a:pPr marL="285750" indent="-285750">
              <a:buFont typeface="Arial" charset="0"/>
              <a:buChar char="•"/>
            </a:pPr>
            <a:endParaRPr lang="en-US" dirty="0" smtClean="0"/>
          </a:p>
          <a:p>
            <a:endParaRPr lang="en-US"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173" y="1962834"/>
            <a:ext cx="3534295" cy="4650388"/>
          </a:xfrm>
          <a:prstGeom prst="rect">
            <a:avLst/>
          </a:prstGeom>
        </p:spPr>
      </p:pic>
      <p:sp>
        <p:nvSpPr>
          <p:cNvPr id="8" name="Oval Callout 7"/>
          <p:cNvSpPr/>
          <p:nvPr/>
        </p:nvSpPr>
        <p:spPr>
          <a:xfrm>
            <a:off x="7487478" y="1525103"/>
            <a:ext cx="2239618" cy="1128592"/>
          </a:xfrm>
          <a:prstGeom prst="wedgeEllipseCallout">
            <a:avLst>
              <a:gd name="adj1" fmla="val -56755"/>
              <a:gd name="adj2" fmla="val 68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 me a software</a:t>
            </a:r>
            <a:endParaRPr lang="en-US" dirty="0"/>
          </a:p>
        </p:txBody>
      </p:sp>
      <p:sp>
        <p:nvSpPr>
          <p:cNvPr id="9" name="Cloud Callout 8"/>
          <p:cNvSpPr/>
          <p:nvPr/>
        </p:nvSpPr>
        <p:spPr>
          <a:xfrm>
            <a:off x="2531165" y="1898042"/>
            <a:ext cx="1828799" cy="912951"/>
          </a:xfrm>
          <a:prstGeom prst="cloudCallout">
            <a:avLst>
              <a:gd name="adj1" fmla="val 61588"/>
              <a:gd name="adj2" fmla="val 52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What software?</a:t>
            </a:r>
            <a:endParaRPr lang="en-US"/>
          </a:p>
        </p:txBody>
      </p:sp>
    </p:spTree>
    <p:extLst>
      <p:ext uri="{BB962C8B-B14F-4D97-AF65-F5344CB8AC3E}">
        <p14:creationId xmlns:p14="http://schemas.microsoft.com/office/powerpoint/2010/main" val="317998973"/>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 </a:t>
            </a:r>
            <a:r>
              <a:rPr lang="en-US" b="1" dirty="0" smtClean="0"/>
              <a:t>Requirements </a:t>
            </a:r>
            <a:r>
              <a:rPr lang="en-US" b="1" dirty="0" err="1" smtClean="0"/>
              <a:t>engineering:Process</a:t>
            </a:r>
            <a:endParaRPr lang="en-US" b="1" dirty="0"/>
          </a:p>
        </p:txBody>
      </p:sp>
      <p:sp>
        <p:nvSpPr>
          <p:cNvPr id="3" name="Content Placeholder 2"/>
          <p:cNvSpPr>
            <a:spLocks noGrp="1"/>
          </p:cNvSpPr>
          <p:nvPr>
            <p:ph idx="1"/>
          </p:nvPr>
        </p:nvSpPr>
        <p:spPr>
          <a:xfrm>
            <a:off x="898658" y="1300162"/>
            <a:ext cx="5852162" cy="5152912"/>
          </a:xfrm>
        </p:spPr>
        <p:txBody>
          <a:bodyPr>
            <a:normAutofit fontScale="92500" lnSpcReduction="10000"/>
          </a:bodyPr>
          <a:lstStyle/>
          <a:p>
            <a:r>
              <a:rPr lang="en-US" b="1" dirty="0" smtClean="0"/>
              <a:t>Requirements discovery</a:t>
            </a:r>
          </a:p>
          <a:p>
            <a:pPr lvl="1"/>
            <a:r>
              <a:rPr lang="en-US" dirty="0" smtClean="0"/>
              <a:t>Interacting with stakeholders to discover their requirements. Domain requirements are also discovered at this stage.</a:t>
            </a:r>
          </a:p>
          <a:p>
            <a:r>
              <a:rPr lang="en-US" b="1" dirty="0" smtClean="0"/>
              <a:t>Requirements classification and </a:t>
            </a:r>
            <a:r>
              <a:rPr lang="en-US" b="1" dirty="0" err="1" smtClean="0"/>
              <a:t>organisation</a:t>
            </a:r>
            <a:endParaRPr lang="en-US" b="1" dirty="0" smtClean="0"/>
          </a:p>
          <a:p>
            <a:pPr lvl="1"/>
            <a:r>
              <a:rPr lang="en-US" dirty="0" smtClean="0"/>
              <a:t>Groups related requirements and </a:t>
            </a:r>
            <a:r>
              <a:rPr lang="en-US" dirty="0" err="1" smtClean="0"/>
              <a:t>organises</a:t>
            </a:r>
            <a:r>
              <a:rPr lang="en-US" dirty="0" smtClean="0"/>
              <a:t> them into coherent clusters.</a:t>
            </a:r>
          </a:p>
          <a:p>
            <a:r>
              <a:rPr lang="en-US" b="1" dirty="0" smtClean="0"/>
              <a:t> </a:t>
            </a:r>
            <a:r>
              <a:rPr lang="en-US" b="1" dirty="0" err="1" smtClean="0"/>
              <a:t>Prioritisation</a:t>
            </a:r>
            <a:r>
              <a:rPr lang="en-US" b="1" dirty="0" smtClean="0"/>
              <a:t> and negotiation</a:t>
            </a:r>
          </a:p>
          <a:p>
            <a:pPr lvl="1"/>
            <a:r>
              <a:rPr lang="en-US" dirty="0" err="1" smtClean="0"/>
              <a:t>Prioritising</a:t>
            </a:r>
            <a:r>
              <a:rPr lang="en-US" dirty="0" smtClean="0"/>
              <a:t> requirements and resolving requirements</a:t>
            </a:r>
            <a:r>
              <a:rPr lang="en-US" b="1" dirty="0" smtClean="0"/>
              <a:t>.</a:t>
            </a:r>
          </a:p>
          <a:p>
            <a:r>
              <a:rPr lang="en-US" b="1" dirty="0" smtClean="0"/>
              <a:t>Requirements documentation</a:t>
            </a:r>
          </a:p>
          <a:p>
            <a:pPr lvl="1"/>
            <a:r>
              <a:rPr lang="en-US" dirty="0" smtClean="0"/>
              <a:t>Requirements are documented and input into the next round of the spiral..</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6819900" y="1300162"/>
            <a:ext cx="4953000" cy="4876800"/>
          </a:xfrm>
          <a:prstGeom prst="rect">
            <a:avLst/>
          </a:prstGeom>
        </p:spPr>
      </p:pic>
    </p:spTree>
    <p:extLst>
      <p:ext uri="{BB962C8B-B14F-4D97-AF65-F5344CB8AC3E}">
        <p14:creationId xmlns:p14="http://schemas.microsoft.com/office/powerpoint/2010/main" val="11519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 Requirements Discovery</a:t>
            </a:r>
            <a:endParaRPr lang="en-US" dirty="0"/>
          </a:p>
        </p:txBody>
      </p:sp>
      <p:sp>
        <p:nvSpPr>
          <p:cNvPr id="3" name="Content Placeholder 2"/>
          <p:cNvSpPr>
            <a:spLocks noGrp="1"/>
          </p:cNvSpPr>
          <p:nvPr>
            <p:ph idx="1"/>
          </p:nvPr>
        </p:nvSpPr>
        <p:spPr>
          <a:xfrm>
            <a:off x="898658" y="1300162"/>
            <a:ext cx="10707188" cy="5152912"/>
          </a:xfrm>
        </p:spPr>
        <p:txBody>
          <a:bodyPr>
            <a:normAutofit/>
          </a:bodyPr>
          <a:lstStyle/>
          <a:p>
            <a:r>
              <a:rPr lang="en-US" b="1" dirty="0" smtClean="0"/>
              <a:t>There are several ways to do requirements discovery</a:t>
            </a:r>
          </a:p>
          <a:p>
            <a:r>
              <a:rPr lang="en-US" b="1" dirty="0" smtClean="0"/>
              <a:t>View Points</a:t>
            </a:r>
            <a:endParaRPr lang="en-US" b="1" dirty="0" smtClean="0"/>
          </a:p>
          <a:p>
            <a:pPr lvl="1"/>
            <a:r>
              <a:rPr lang="en-US" dirty="0" smtClean="0"/>
              <a:t>One of them is viewpoint where you place yourself as different stake holders and find requirements </a:t>
            </a:r>
          </a:p>
          <a:p>
            <a:pPr lvl="1"/>
            <a:r>
              <a:rPr lang="en-US" dirty="0" smtClean="0"/>
              <a:t>So </a:t>
            </a:r>
            <a:r>
              <a:rPr lang="en-US" dirty="0" smtClean="0"/>
              <a:t>Viewpoints are a way of structuring the requirements to represent the perspectives of different stakeholders.</a:t>
            </a:r>
          </a:p>
          <a:p>
            <a:r>
              <a:rPr lang="en-US" b="1" dirty="0" smtClean="0"/>
              <a:t>Interview</a:t>
            </a:r>
          </a:p>
          <a:p>
            <a:pPr lvl="1"/>
            <a:r>
              <a:rPr lang="en-US" dirty="0" smtClean="0"/>
              <a:t>In formal or informal interviewing, the RE team puts questions to stakeholders about the system that they use and the system to be developed. There are two types of interview </a:t>
            </a:r>
          </a:p>
          <a:p>
            <a:pPr lvl="1"/>
            <a:r>
              <a:rPr lang="en-US" dirty="0" smtClean="0"/>
              <a:t>Closed interviews where a pre-defined set of questions are answered. </a:t>
            </a:r>
          </a:p>
          <a:p>
            <a:pPr lvl="1"/>
            <a:r>
              <a:rPr lang="en-US" dirty="0" smtClean="0"/>
              <a:t>Open interviews where there is no pre-defined agenda and a range of issues are explored with stakeholders.</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3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 Requirements Discovery</a:t>
            </a:r>
            <a:endParaRPr lang="en-US" dirty="0"/>
          </a:p>
        </p:txBody>
      </p:sp>
      <p:sp>
        <p:nvSpPr>
          <p:cNvPr id="3" name="Content Placeholder 2"/>
          <p:cNvSpPr>
            <a:spLocks noGrp="1"/>
          </p:cNvSpPr>
          <p:nvPr>
            <p:ph idx="1"/>
          </p:nvPr>
        </p:nvSpPr>
        <p:spPr>
          <a:xfrm>
            <a:off x="898658" y="1300162"/>
            <a:ext cx="5852162" cy="5152912"/>
          </a:xfrm>
        </p:spPr>
        <p:txBody>
          <a:bodyPr>
            <a:normAutofit/>
          </a:bodyPr>
          <a:lstStyle/>
          <a:p>
            <a:r>
              <a:rPr lang="en-US" b="1" dirty="0" smtClean="0"/>
              <a:t>Scenario and Use Case</a:t>
            </a:r>
          </a:p>
          <a:p>
            <a:pPr lvl="1"/>
            <a:r>
              <a:rPr lang="en-US" dirty="0" smtClean="0"/>
              <a:t>People usually find it easier to relate to real-life examples than to abstract description.</a:t>
            </a:r>
          </a:p>
          <a:p>
            <a:pPr lvl="1"/>
            <a:r>
              <a:rPr lang="en-US" dirty="0" smtClean="0"/>
              <a:t>Scenario base requirement discovery helps us to do it. </a:t>
            </a:r>
          </a:p>
          <a:p>
            <a:pPr lvl="1"/>
            <a:r>
              <a:rPr lang="en-US" dirty="0" smtClean="0"/>
              <a:t>We will cover this topic further on our Use Case lectures </a:t>
            </a:r>
          </a:p>
          <a:p>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05969" y="1410008"/>
            <a:ext cx="4147831" cy="4147831"/>
          </a:xfrm>
          <a:prstGeom prst="rect">
            <a:avLst/>
          </a:prstGeom>
        </p:spPr>
      </p:pic>
    </p:spTree>
    <p:extLst>
      <p:ext uri="{BB962C8B-B14F-4D97-AF65-F5344CB8AC3E}">
        <p14:creationId xmlns:p14="http://schemas.microsoft.com/office/powerpoint/2010/main" val="50489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 Requirement Validation</a:t>
            </a:r>
            <a:endParaRPr lang="en-US" dirty="0"/>
          </a:p>
        </p:txBody>
      </p:sp>
      <p:sp>
        <p:nvSpPr>
          <p:cNvPr id="3" name="Content Placeholder 2"/>
          <p:cNvSpPr>
            <a:spLocks noGrp="1"/>
          </p:cNvSpPr>
          <p:nvPr>
            <p:ph idx="1"/>
          </p:nvPr>
        </p:nvSpPr>
        <p:spPr>
          <a:xfrm>
            <a:off x="898658" y="1300162"/>
            <a:ext cx="9687280" cy="5152912"/>
          </a:xfrm>
        </p:spPr>
        <p:txBody>
          <a:bodyPr>
            <a:normAutofit/>
          </a:bodyPr>
          <a:lstStyle/>
          <a:p>
            <a:r>
              <a:rPr lang="en-US" dirty="0" smtClean="0"/>
              <a:t>We need to validate our requirements</a:t>
            </a:r>
          </a:p>
          <a:p>
            <a:r>
              <a:rPr lang="en-US" b="1" dirty="0" smtClean="0"/>
              <a:t>Checks required during the requirements validation process.</a:t>
            </a:r>
          </a:p>
          <a:p>
            <a:pPr lvl="1"/>
            <a:r>
              <a:rPr lang="en-US" b="1" dirty="0" smtClean="0"/>
              <a:t>Validity checks: </a:t>
            </a:r>
            <a:r>
              <a:rPr lang="en-US" dirty="0" smtClean="0"/>
              <a:t>Does the system provide the functions which best support the customer’s needs? ( Other functions maybe identified by a further analysis )</a:t>
            </a:r>
          </a:p>
          <a:p>
            <a:pPr lvl="1"/>
            <a:r>
              <a:rPr lang="en-US" b="1" dirty="0" smtClean="0"/>
              <a:t>Consistency checks: </a:t>
            </a:r>
            <a:r>
              <a:rPr lang="en-US" dirty="0" smtClean="0"/>
              <a:t>Are there any requirements conflicts?</a:t>
            </a:r>
          </a:p>
          <a:p>
            <a:pPr lvl="1"/>
            <a:r>
              <a:rPr lang="en-US" b="1" dirty="0" smtClean="0"/>
              <a:t>Completeness checks: </a:t>
            </a:r>
            <a:r>
              <a:rPr lang="en-US" dirty="0" smtClean="0"/>
              <a:t>Are all the requirements needed to define all functions required by the customer sufficiently specified?</a:t>
            </a:r>
          </a:p>
          <a:p>
            <a:pPr lvl="1"/>
            <a:r>
              <a:rPr lang="en-US" b="1" dirty="0" smtClean="0"/>
              <a:t>Realism checks: </a:t>
            </a:r>
            <a:r>
              <a:rPr lang="en-US" dirty="0" smtClean="0"/>
              <a:t>Can the requirements be implemented given available budget, technology and schedule?</a:t>
            </a:r>
          </a:p>
          <a:p>
            <a:pPr lvl="1"/>
            <a:r>
              <a:rPr lang="en-US" b="1" dirty="0" smtClean="0"/>
              <a:t>Verifiability: </a:t>
            </a:r>
            <a:r>
              <a:rPr lang="en-US" dirty="0" smtClean="0"/>
              <a:t>Can the requirements be checked?</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6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 Requirements validation techniques</a:t>
            </a:r>
            <a:endParaRPr lang="en-US" dirty="0"/>
          </a:p>
        </p:txBody>
      </p:sp>
      <p:sp>
        <p:nvSpPr>
          <p:cNvPr id="3" name="Content Placeholder 2"/>
          <p:cNvSpPr>
            <a:spLocks noGrp="1"/>
          </p:cNvSpPr>
          <p:nvPr>
            <p:ph idx="1"/>
          </p:nvPr>
        </p:nvSpPr>
        <p:spPr>
          <a:xfrm>
            <a:off x="898658" y="1300162"/>
            <a:ext cx="5852162" cy="5152912"/>
          </a:xfrm>
        </p:spPr>
        <p:txBody>
          <a:bodyPr>
            <a:normAutofit/>
          </a:bodyPr>
          <a:lstStyle/>
          <a:p>
            <a:r>
              <a:rPr lang="en-US" b="1" dirty="0" smtClean="0"/>
              <a:t>Requirements reviews</a:t>
            </a:r>
          </a:p>
          <a:p>
            <a:r>
              <a:rPr lang="en-US" b="1" dirty="0" smtClean="0"/>
              <a:t>Prototyping</a:t>
            </a:r>
          </a:p>
          <a:p>
            <a:r>
              <a:rPr lang="en-US" b="1" dirty="0" smtClean="0"/>
              <a:t>Test-case generation</a:t>
            </a:r>
            <a:endParaRPr lang="en-US" b="1"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05969" y="1410008"/>
            <a:ext cx="4147831" cy="4147831"/>
          </a:xfrm>
          <a:prstGeom prst="rect">
            <a:avLst/>
          </a:prstGeom>
        </p:spPr>
      </p:pic>
    </p:spTree>
    <p:extLst>
      <p:ext uri="{BB962C8B-B14F-4D97-AF65-F5344CB8AC3E}">
        <p14:creationId xmlns:p14="http://schemas.microsoft.com/office/powerpoint/2010/main" val="213063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 Requirements management</a:t>
            </a:r>
            <a:endParaRPr lang="en-US" dirty="0"/>
          </a:p>
        </p:txBody>
      </p:sp>
      <p:sp>
        <p:nvSpPr>
          <p:cNvPr id="3" name="Content Placeholder 2"/>
          <p:cNvSpPr>
            <a:spLocks noGrp="1"/>
          </p:cNvSpPr>
          <p:nvPr>
            <p:ph idx="1"/>
          </p:nvPr>
        </p:nvSpPr>
        <p:spPr>
          <a:xfrm>
            <a:off x="898658" y="1300162"/>
            <a:ext cx="5852162" cy="5152912"/>
          </a:xfrm>
        </p:spPr>
        <p:txBody>
          <a:bodyPr>
            <a:normAutofit/>
          </a:bodyPr>
          <a:lstStyle/>
          <a:p>
            <a:r>
              <a:rPr lang="en-US" dirty="0" smtClean="0"/>
              <a:t>The requirements for large systems are frequently changing.</a:t>
            </a:r>
          </a:p>
          <a:p>
            <a:r>
              <a:rPr lang="en-US" dirty="0" smtClean="0"/>
              <a:t>In fact, during the software process, the stakeholders’ understanding of the problem is constantly changing.</a:t>
            </a:r>
          </a:p>
          <a:p>
            <a:r>
              <a:rPr lang="en-US" dirty="0" smtClean="0"/>
              <a:t>Requirements management is the process of managing changing requirements during the requirements engineering process and system development.</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7280201" y="1518627"/>
            <a:ext cx="4341891" cy="3820746"/>
          </a:xfrm>
          <a:prstGeom prst="rect">
            <a:avLst/>
          </a:prstGeom>
        </p:spPr>
      </p:pic>
    </p:spTree>
    <p:extLst>
      <p:ext uri="{BB962C8B-B14F-4D97-AF65-F5344CB8AC3E}">
        <p14:creationId xmlns:p14="http://schemas.microsoft.com/office/powerpoint/2010/main" val="1122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 Enduring and volatile requirements</a:t>
            </a:r>
            <a:endParaRPr lang="en-US" dirty="0"/>
          </a:p>
        </p:txBody>
      </p:sp>
      <p:sp>
        <p:nvSpPr>
          <p:cNvPr id="3" name="Content Placeholder 2"/>
          <p:cNvSpPr>
            <a:spLocks noGrp="1"/>
          </p:cNvSpPr>
          <p:nvPr>
            <p:ph idx="1"/>
          </p:nvPr>
        </p:nvSpPr>
        <p:spPr>
          <a:xfrm>
            <a:off x="898658" y="1300162"/>
            <a:ext cx="5852162" cy="5152912"/>
          </a:xfrm>
        </p:spPr>
        <p:txBody>
          <a:bodyPr>
            <a:normAutofit fontScale="92500" lnSpcReduction="10000"/>
          </a:bodyPr>
          <a:lstStyle/>
          <a:p>
            <a:r>
              <a:rPr lang="en-US" b="1" dirty="0" smtClean="0"/>
              <a:t>From an evolution perspective, requirements fall into two classes:</a:t>
            </a:r>
          </a:p>
          <a:p>
            <a:r>
              <a:rPr lang="en-US" b="1" dirty="0" smtClean="0"/>
              <a:t>Enduring requirements. </a:t>
            </a:r>
          </a:p>
          <a:p>
            <a:pPr lvl="1"/>
            <a:r>
              <a:rPr lang="en-US" dirty="0" smtClean="0"/>
              <a:t>Stable requirements derived from </a:t>
            </a:r>
            <a:r>
              <a:rPr lang="en-US" dirty="0" err="1" smtClean="0"/>
              <a:t>thecore</a:t>
            </a:r>
            <a:r>
              <a:rPr lang="en-US" dirty="0" smtClean="0"/>
              <a:t> activity of the customer </a:t>
            </a:r>
            <a:r>
              <a:rPr lang="en-US" dirty="0" err="1" smtClean="0"/>
              <a:t>organisation</a:t>
            </a:r>
            <a:r>
              <a:rPr lang="en-US" dirty="0" smtClean="0"/>
              <a:t> and </a:t>
            </a:r>
            <a:r>
              <a:rPr lang="en-US" dirty="0" err="1" smtClean="0"/>
              <a:t>relatedirectly</a:t>
            </a:r>
            <a:r>
              <a:rPr lang="en-US" dirty="0" smtClean="0"/>
              <a:t> to the domain of the system.</a:t>
            </a:r>
          </a:p>
          <a:p>
            <a:pPr lvl="1"/>
            <a:r>
              <a:rPr lang="en-US" dirty="0" smtClean="0"/>
              <a:t>E.g., In a hospital, requirements will always relate to doctors, </a:t>
            </a:r>
            <a:r>
              <a:rPr lang="en-US" dirty="0" err="1" smtClean="0"/>
              <a:t>nurses,etc</a:t>
            </a:r>
            <a:r>
              <a:rPr lang="en-US" dirty="0" smtClean="0"/>
              <a:t>.</a:t>
            </a:r>
          </a:p>
          <a:p>
            <a:pPr lvl="1"/>
            <a:r>
              <a:rPr lang="en-US" dirty="0" smtClean="0"/>
              <a:t>These requirements may be derived from a domain conceptual models that show entities and relations between them.</a:t>
            </a:r>
          </a:p>
          <a:p>
            <a:r>
              <a:rPr lang="en-US" b="1" dirty="0" smtClean="0"/>
              <a:t>Volatile requirements.</a:t>
            </a:r>
          </a:p>
          <a:p>
            <a:pPr lvl="1"/>
            <a:r>
              <a:rPr lang="en-US" dirty="0" smtClean="0"/>
              <a:t>Requirements which change during development or when the system is in use.</a:t>
            </a:r>
          </a:p>
          <a:p>
            <a:pPr lvl="1"/>
            <a:r>
              <a:rPr lang="en-US" dirty="0" smtClean="0"/>
              <a:t>E.g., In a hospital, requirements derived from healthcare policy;</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05969" y="1410008"/>
            <a:ext cx="4147831" cy="4147831"/>
          </a:xfrm>
          <a:prstGeom prst="rect">
            <a:avLst/>
          </a:prstGeom>
        </p:spPr>
      </p:pic>
    </p:spTree>
    <p:extLst>
      <p:ext uri="{BB962C8B-B14F-4D97-AF65-F5344CB8AC3E}">
        <p14:creationId xmlns:p14="http://schemas.microsoft.com/office/powerpoint/2010/main" val="2096740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099" y="230310"/>
            <a:ext cx="10206037" cy="895106"/>
          </a:xfrm>
        </p:spPr>
        <p:txBody>
          <a:bodyPr/>
          <a:lstStyle/>
          <a:p>
            <a:r>
              <a:rPr lang="en-US" b="1" dirty="0" smtClean="0"/>
              <a:t>Key points</a:t>
            </a:r>
            <a:endParaRPr lang="en-US" b="1" dirty="0"/>
          </a:p>
        </p:txBody>
      </p:sp>
      <p:sp>
        <p:nvSpPr>
          <p:cNvPr id="3" name="Content Placeholder 2"/>
          <p:cNvSpPr>
            <a:spLocks noGrp="1"/>
          </p:cNvSpPr>
          <p:nvPr>
            <p:ph idx="1"/>
          </p:nvPr>
        </p:nvSpPr>
        <p:spPr>
          <a:xfrm>
            <a:off x="1181099" y="1002323"/>
            <a:ext cx="7927731" cy="5328139"/>
          </a:xfrm>
          <a:solidFill>
            <a:schemeClr val="accent6">
              <a:lumMod val="75000"/>
            </a:schemeClr>
          </a:solidFill>
        </p:spPr>
        <p:txBody>
          <a:bodyPr anchor="ctr">
            <a:normAutofit fontScale="92500" lnSpcReduction="20000"/>
          </a:bodyPr>
          <a:lstStyle/>
          <a:p>
            <a:pPr>
              <a:buFont typeface="Wingdings" charset="2"/>
              <a:buChar char="q"/>
            </a:pPr>
            <a:r>
              <a:rPr lang="en-US" dirty="0" smtClean="0">
                <a:solidFill>
                  <a:schemeClr val="bg1"/>
                </a:solidFill>
              </a:rPr>
              <a:t>The requirements engineering process includes a feasibility study, requirements elicitation and analysis, requirements specification and requirements management.</a:t>
            </a:r>
          </a:p>
          <a:p>
            <a:pPr>
              <a:buFont typeface="Wingdings" charset="2"/>
              <a:buChar char="q"/>
            </a:pPr>
            <a:r>
              <a:rPr lang="en-US" dirty="0" smtClean="0">
                <a:solidFill>
                  <a:schemeClr val="bg1"/>
                </a:solidFill>
              </a:rPr>
              <a:t>Requirements elicitation and analysis is iterative involving domain understanding, requirements collection, classification, structuring,  </a:t>
            </a:r>
            <a:r>
              <a:rPr lang="en-US" dirty="0" err="1" smtClean="0">
                <a:solidFill>
                  <a:schemeClr val="bg1"/>
                </a:solidFill>
              </a:rPr>
              <a:t>prioritisation</a:t>
            </a:r>
            <a:r>
              <a:rPr lang="en-US" dirty="0" smtClean="0">
                <a:solidFill>
                  <a:schemeClr val="bg1"/>
                </a:solidFill>
              </a:rPr>
              <a:t> and validation. </a:t>
            </a:r>
          </a:p>
          <a:p>
            <a:pPr>
              <a:buFont typeface="Wingdings" charset="2"/>
              <a:buChar char="q"/>
            </a:pPr>
            <a:r>
              <a:rPr lang="en-US" dirty="0" smtClean="0">
                <a:solidFill>
                  <a:schemeClr val="bg1"/>
                </a:solidFill>
              </a:rPr>
              <a:t>Systems have multiple stakeholders with different </a:t>
            </a:r>
            <a:r>
              <a:rPr lang="en-US" dirty="0" err="1" smtClean="0">
                <a:solidFill>
                  <a:schemeClr val="bg1"/>
                </a:solidFill>
              </a:rPr>
              <a:t>requirements.Business</a:t>
            </a:r>
            <a:r>
              <a:rPr lang="en-US" dirty="0" smtClean="0">
                <a:solidFill>
                  <a:schemeClr val="bg1"/>
                </a:solidFill>
              </a:rPr>
              <a:t> changes inevitably lead to changing requirements.</a:t>
            </a:r>
          </a:p>
          <a:p>
            <a:pPr>
              <a:buFont typeface="Wingdings" charset="2"/>
              <a:buChar char="q"/>
            </a:pPr>
            <a:r>
              <a:rPr lang="en-US" dirty="0" smtClean="0">
                <a:solidFill>
                  <a:schemeClr val="bg1"/>
                </a:solidFill>
              </a:rPr>
              <a:t>Requirements management includes planning and change management.</a:t>
            </a:r>
          </a:p>
          <a:p>
            <a:pPr>
              <a:buFont typeface="Wingdings" charset="2"/>
              <a:buChar char="q"/>
            </a:pPr>
            <a:r>
              <a:rPr lang="en-US" dirty="0" smtClean="0">
                <a:solidFill>
                  <a:schemeClr val="bg1"/>
                </a:solidFill>
              </a:rPr>
              <a:t>Requirements validation is concerned with checks for validity, consistency, completeness, realism and verifiability.</a:t>
            </a:r>
            <a:endParaRPr lang="en-US" dirty="0">
              <a:solidFill>
                <a:schemeClr val="bg1"/>
              </a:solidFill>
            </a:endParaRPr>
          </a:p>
        </p:txBody>
      </p:sp>
      <p:sp>
        <p:nvSpPr>
          <p:cNvPr id="4" name="Right Triangle 3"/>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892" y="3021929"/>
            <a:ext cx="2848951" cy="2739089"/>
          </a:xfrm>
          <a:prstGeom prst="rect">
            <a:avLst/>
          </a:prstGeom>
        </p:spPr>
      </p:pic>
    </p:spTree>
    <p:extLst>
      <p:ext uri="{BB962C8B-B14F-4D97-AF65-F5344CB8AC3E}">
        <p14:creationId xmlns:p14="http://schemas.microsoft.com/office/powerpoint/2010/main" val="13451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Topics</a:t>
            </a:r>
            <a:endParaRPr lang="en-US" dirty="0"/>
          </a:p>
        </p:txBody>
      </p:sp>
      <p:sp>
        <p:nvSpPr>
          <p:cNvPr id="3" name="Content Placeholder 2"/>
          <p:cNvSpPr>
            <a:spLocks noGrp="1"/>
          </p:cNvSpPr>
          <p:nvPr>
            <p:ph idx="1"/>
          </p:nvPr>
        </p:nvSpPr>
        <p:spPr>
          <a:xfrm>
            <a:off x="898658" y="1300162"/>
            <a:ext cx="5852162" cy="5152912"/>
          </a:xfrm>
        </p:spPr>
        <p:txBody>
          <a:bodyPr>
            <a:normAutofit lnSpcReduction="10000"/>
          </a:bodyPr>
          <a:lstStyle/>
          <a:p>
            <a:endParaRPr lang="en-US" b="1" dirty="0"/>
          </a:p>
          <a:p>
            <a:r>
              <a:rPr lang="en-US" dirty="0" smtClean="0"/>
              <a:t>What is requirements</a:t>
            </a:r>
          </a:p>
          <a:p>
            <a:r>
              <a:rPr lang="en-US" dirty="0" smtClean="0"/>
              <a:t>Types of requirements</a:t>
            </a:r>
          </a:p>
          <a:p>
            <a:r>
              <a:rPr lang="en-US" dirty="0" smtClean="0"/>
              <a:t>Requirements engineering processes</a:t>
            </a:r>
          </a:p>
          <a:p>
            <a:r>
              <a:rPr lang="en-US" dirty="0" smtClean="0"/>
              <a:t>The overall requirements engineering process includes </a:t>
            </a:r>
            <a:r>
              <a:rPr lang="en-US" dirty="0" err="1" smtClean="0"/>
              <a:t>fourhigh</a:t>
            </a:r>
            <a:r>
              <a:rPr lang="en-US" dirty="0" smtClean="0"/>
              <a:t>-level requirements engineering sub-process</a:t>
            </a:r>
          </a:p>
          <a:p>
            <a:pPr lvl="1"/>
            <a:r>
              <a:rPr lang="en-US" dirty="0" smtClean="0"/>
              <a:t>Requirements elicitation</a:t>
            </a:r>
          </a:p>
          <a:p>
            <a:pPr lvl="1"/>
            <a:r>
              <a:rPr lang="en-US" dirty="0" smtClean="0"/>
              <a:t>Requirements analysis</a:t>
            </a:r>
          </a:p>
          <a:p>
            <a:pPr lvl="1"/>
            <a:r>
              <a:rPr lang="en-US" dirty="0" smtClean="0"/>
              <a:t>Requirements validation</a:t>
            </a:r>
          </a:p>
          <a:p>
            <a:pPr lvl="1"/>
            <a:r>
              <a:rPr lang="en-US" dirty="0" smtClean="0"/>
              <a:t>Requirements management </a:t>
            </a:r>
          </a:p>
          <a:p>
            <a:pPr marL="285750" indent="-285750">
              <a:buFont typeface="Arial" charset="0"/>
              <a:buChar char="•"/>
            </a:pPr>
            <a:endParaRPr lang="en-US" dirty="0" smtClean="0"/>
          </a:p>
          <a:p>
            <a:endParaRPr lang="en-US"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05969" y="1410008"/>
            <a:ext cx="4147831" cy="4147831"/>
          </a:xfrm>
          <a:prstGeom prst="rect">
            <a:avLst/>
          </a:prstGeom>
        </p:spPr>
      </p:pic>
    </p:spTree>
    <p:extLst>
      <p:ext uri="{BB962C8B-B14F-4D97-AF65-F5344CB8AC3E}">
        <p14:creationId xmlns:p14="http://schemas.microsoft.com/office/powerpoint/2010/main" val="7309469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lstStyle/>
          <a:p>
            <a:r>
              <a:rPr lang="en-US" dirty="0" smtClean="0"/>
              <a:t>What is a requirements?</a:t>
            </a:r>
            <a:endParaRPr lang="en-US" dirty="0"/>
          </a:p>
        </p:txBody>
      </p:sp>
      <p:sp>
        <p:nvSpPr>
          <p:cNvPr id="3" name="Content Placeholder 2"/>
          <p:cNvSpPr>
            <a:spLocks noGrp="1"/>
          </p:cNvSpPr>
          <p:nvPr>
            <p:ph idx="1"/>
          </p:nvPr>
        </p:nvSpPr>
        <p:spPr>
          <a:xfrm>
            <a:off x="898658" y="1300162"/>
            <a:ext cx="5852162" cy="5152912"/>
          </a:xfrm>
        </p:spPr>
        <p:txBody>
          <a:bodyPr>
            <a:normAutofit fontScale="92500" lnSpcReduction="10000"/>
          </a:bodyPr>
          <a:lstStyle/>
          <a:p>
            <a:r>
              <a:rPr lang="en-US" dirty="0" smtClean="0"/>
              <a:t>Requirements generally here is a contract of what are the things we are agreeing to make</a:t>
            </a:r>
            <a:endParaRPr lang="en-US" dirty="0"/>
          </a:p>
          <a:p>
            <a:r>
              <a:rPr lang="en-US" dirty="0" smtClean="0"/>
              <a:t>It may range from a high-level abstract statement of a service or of a system constraint to a detailed mathematical functional specification.</a:t>
            </a:r>
          </a:p>
          <a:p>
            <a:r>
              <a:rPr lang="en-US" dirty="0" smtClean="0"/>
              <a:t>This is inevitable as requirements may serve a dual function</a:t>
            </a:r>
          </a:p>
          <a:p>
            <a:pPr lvl="1"/>
            <a:r>
              <a:rPr lang="en-US" dirty="0" smtClean="0"/>
              <a:t>May be the basis for a bid for a contract – therefore must be open to interpretation;</a:t>
            </a:r>
          </a:p>
          <a:p>
            <a:pPr lvl="1"/>
            <a:r>
              <a:rPr lang="en-US" dirty="0" smtClean="0"/>
              <a:t>May be the basis for the contract itself – therefore must be defined in detail;</a:t>
            </a:r>
          </a:p>
          <a:p>
            <a:pPr lvl="1"/>
            <a:r>
              <a:rPr lang="en-US" dirty="0" smtClean="0"/>
              <a:t>Both these statements may be called requirements.</a:t>
            </a:r>
            <a:endParaRPr lang="en-US" dirty="0" smtClean="0"/>
          </a:p>
          <a:p>
            <a:endParaRPr lang="en-US"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722" y="2474191"/>
            <a:ext cx="3378267" cy="3261481"/>
          </a:xfrm>
          <a:prstGeom prst="rect">
            <a:avLst/>
          </a:prstGeom>
        </p:spPr>
      </p:pic>
      <p:sp>
        <p:nvSpPr>
          <p:cNvPr id="8" name="Rectangle 7"/>
          <p:cNvSpPr/>
          <p:nvPr/>
        </p:nvSpPr>
        <p:spPr>
          <a:xfrm>
            <a:off x="7262191" y="5208626"/>
            <a:ext cx="4091609" cy="1158117"/>
          </a:xfrm>
          <a:prstGeom prst="rect">
            <a:avLst/>
          </a:prstGeom>
          <a:solidFill>
            <a:schemeClr val="bg1"/>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Callout 8"/>
          <p:cNvSpPr/>
          <p:nvPr/>
        </p:nvSpPr>
        <p:spPr>
          <a:xfrm>
            <a:off x="6997148" y="1458984"/>
            <a:ext cx="1696279" cy="873920"/>
          </a:xfrm>
          <a:prstGeom prst="wedgeEllipseCallout">
            <a:avLst>
              <a:gd name="adj1" fmla="val 12761"/>
              <a:gd name="adj2" fmla="val 76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Agreed!!</a:t>
            </a:r>
            <a:endParaRPr lang="en-US" dirty="0"/>
          </a:p>
        </p:txBody>
      </p:sp>
      <p:sp>
        <p:nvSpPr>
          <p:cNvPr id="10" name="Oval Callout 9"/>
          <p:cNvSpPr/>
          <p:nvPr/>
        </p:nvSpPr>
        <p:spPr>
          <a:xfrm>
            <a:off x="8939755" y="1174029"/>
            <a:ext cx="1980036" cy="1158875"/>
          </a:xfrm>
          <a:prstGeom prst="wedgeEllipseCallout">
            <a:avLst>
              <a:gd name="adj1" fmla="val -6880"/>
              <a:gd name="adj2" fmla="val 69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are the things you will deliver</a:t>
            </a:r>
            <a:endParaRPr lang="en-US" dirty="0"/>
          </a:p>
        </p:txBody>
      </p:sp>
    </p:spTree>
    <p:extLst>
      <p:ext uri="{BB962C8B-B14F-4D97-AF65-F5344CB8AC3E}">
        <p14:creationId xmlns:p14="http://schemas.microsoft.com/office/powerpoint/2010/main" val="6318379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Functional and non-functional requirements</a:t>
            </a:r>
            <a:endParaRPr lang="en-US" dirty="0"/>
          </a:p>
        </p:txBody>
      </p:sp>
      <p:sp>
        <p:nvSpPr>
          <p:cNvPr id="3" name="Content Placeholder 2"/>
          <p:cNvSpPr>
            <a:spLocks noGrp="1"/>
          </p:cNvSpPr>
          <p:nvPr>
            <p:ph idx="1"/>
          </p:nvPr>
        </p:nvSpPr>
        <p:spPr>
          <a:xfrm>
            <a:off x="898658" y="1300162"/>
            <a:ext cx="5852162" cy="5152912"/>
          </a:xfrm>
        </p:spPr>
        <p:txBody>
          <a:bodyPr>
            <a:normAutofit fontScale="92500"/>
          </a:bodyPr>
          <a:lstStyle/>
          <a:p>
            <a:endParaRPr lang="en-US" b="1" dirty="0"/>
          </a:p>
          <a:p>
            <a:r>
              <a:rPr lang="en-US" dirty="0" smtClean="0"/>
              <a:t>Functional requirements</a:t>
            </a:r>
          </a:p>
          <a:p>
            <a:pPr lvl="1"/>
            <a:r>
              <a:rPr lang="en-US" dirty="0" smtClean="0"/>
              <a:t>Statements of services the system should provide, how the system should react to particular inputs and how the system should behave in particular situations. May state what the system should not do.</a:t>
            </a:r>
          </a:p>
          <a:p>
            <a:r>
              <a:rPr lang="en-US" dirty="0" smtClean="0"/>
              <a:t>Non-functional requirements</a:t>
            </a:r>
          </a:p>
          <a:p>
            <a:pPr lvl="1"/>
            <a:r>
              <a:rPr lang="en-US" dirty="0" smtClean="0"/>
              <a:t>Constraints on the services or functions offered by the system such as timing constraints, constraints on </a:t>
            </a:r>
            <a:r>
              <a:rPr lang="en-US" dirty="0" err="1" smtClean="0"/>
              <a:t>thedevelopment</a:t>
            </a:r>
            <a:r>
              <a:rPr lang="en-US" dirty="0" smtClean="0"/>
              <a:t> process, standards, </a:t>
            </a:r>
            <a:r>
              <a:rPr lang="en-US" dirty="0" err="1" smtClean="0"/>
              <a:t>etc.Often</a:t>
            </a:r>
            <a:r>
              <a:rPr lang="en-US" dirty="0" smtClean="0"/>
              <a:t> apply to the system as a whole rather than individual features or services.</a:t>
            </a:r>
          </a:p>
          <a:p>
            <a:endParaRPr lang="en-US"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923" y="2172805"/>
            <a:ext cx="1795967" cy="2512391"/>
          </a:xfrm>
          <a:prstGeom prst="rect">
            <a:avLst/>
          </a:prstGeom>
        </p:spPr>
      </p:pic>
    </p:spTree>
    <p:extLst>
      <p:ext uri="{BB962C8B-B14F-4D97-AF65-F5344CB8AC3E}">
        <p14:creationId xmlns:p14="http://schemas.microsoft.com/office/powerpoint/2010/main" val="826294066"/>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Example</a:t>
            </a:r>
            <a:endParaRPr lang="en-US" dirty="0"/>
          </a:p>
        </p:txBody>
      </p:sp>
      <p:sp>
        <p:nvSpPr>
          <p:cNvPr id="3" name="Content Placeholder 2"/>
          <p:cNvSpPr>
            <a:spLocks noGrp="1"/>
          </p:cNvSpPr>
          <p:nvPr>
            <p:ph idx="1"/>
          </p:nvPr>
        </p:nvSpPr>
        <p:spPr>
          <a:xfrm>
            <a:off x="1007165" y="1300162"/>
            <a:ext cx="6387548" cy="4915108"/>
          </a:xfrm>
        </p:spPr>
        <p:txBody>
          <a:bodyPr>
            <a:normAutofit fontScale="92500" lnSpcReduction="20000"/>
          </a:bodyPr>
          <a:lstStyle/>
          <a:p>
            <a:r>
              <a:rPr lang="en-US" dirty="0" smtClean="0"/>
              <a:t>Lets explain with an example first. Once we understand we can look into all aspects of functional and non functional requirements. </a:t>
            </a:r>
          </a:p>
          <a:p>
            <a:r>
              <a:rPr lang="en-US" dirty="0" smtClean="0"/>
              <a:t>Lets say you are building an system like </a:t>
            </a:r>
            <a:r>
              <a:rPr lang="en-US" dirty="0" err="1" smtClean="0"/>
              <a:t>usis</a:t>
            </a:r>
            <a:r>
              <a:rPr lang="en-US" dirty="0" smtClean="0"/>
              <a:t> that can help </a:t>
            </a:r>
            <a:r>
              <a:rPr lang="en-US" dirty="0" err="1" smtClean="0"/>
              <a:t>brac</a:t>
            </a:r>
            <a:r>
              <a:rPr lang="en-US" dirty="0" smtClean="0"/>
              <a:t> University students to register into the courses</a:t>
            </a:r>
          </a:p>
          <a:p>
            <a:r>
              <a:rPr lang="en-US" dirty="0" smtClean="0"/>
              <a:t>So if asked what can be the functional and non functional requirements</a:t>
            </a:r>
            <a:r>
              <a:rPr lang="en-US" dirty="0" smtClean="0"/>
              <a:t>.</a:t>
            </a:r>
          </a:p>
          <a:p>
            <a:r>
              <a:rPr lang="en-US" dirty="0" smtClean="0"/>
              <a:t>Functional requirements will be the features or the functionality it has and non functional property is the system property or the constraints it has.</a:t>
            </a:r>
          </a:p>
          <a:p>
            <a:r>
              <a:rPr lang="en-US" dirty="0" smtClean="0"/>
              <a:t>Lets make it clearer by listing down some of its functional and non functional properties</a:t>
            </a:r>
            <a:endParaRPr lang="en-US" dirty="0" smtClean="0"/>
          </a:p>
          <a:p>
            <a:endParaRPr lang="en-US" dirty="0" smtClean="0"/>
          </a:p>
          <a:p>
            <a:endParaRPr lang="en-US"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7951304" y="2170413"/>
            <a:ext cx="3518453" cy="3174605"/>
          </a:xfrm>
          <a:prstGeom prst="rect">
            <a:avLst/>
          </a:prstGeom>
        </p:spPr>
      </p:pic>
    </p:spTree>
    <p:extLst>
      <p:ext uri="{BB962C8B-B14F-4D97-AF65-F5344CB8AC3E}">
        <p14:creationId xmlns:p14="http://schemas.microsoft.com/office/powerpoint/2010/main" val="714496597"/>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Example</a:t>
            </a:r>
            <a:endParaRPr lang="en-US" dirty="0"/>
          </a:p>
        </p:txBody>
      </p:sp>
      <p:sp>
        <p:nvSpPr>
          <p:cNvPr id="3" name="Content Placeholder 2"/>
          <p:cNvSpPr>
            <a:spLocks noGrp="1"/>
          </p:cNvSpPr>
          <p:nvPr>
            <p:ph idx="1"/>
          </p:nvPr>
        </p:nvSpPr>
        <p:spPr>
          <a:xfrm>
            <a:off x="898658" y="1300162"/>
            <a:ext cx="5852162" cy="5152912"/>
          </a:xfrm>
        </p:spPr>
        <p:txBody>
          <a:bodyPr>
            <a:normAutofit/>
          </a:bodyPr>
          <a:lstStyle/>
          <a:p>
            <a:endParaRPr lang="en-US" dirty="0" smtClean="0"/>
          </a:p>
          <a:p>
            <a:pPr marL="285750" indent="-285750">
              <a:buFont typeface="Arial" charset="0"/>
              <a:buChar char="•"/>
            </a:pPr>
            <a:endParaRPr lang="en-US" dirty="0" smtClean="0"/>
          </a:p>
          <a:p>
            <a:endParaRPr lang="en-US" dirty="0" smtClean="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481307104"/>
              </p:ext>
            </p:extLst>
          </p:nvPr>
        </p:nvGraphicFramePr>
        <p:xfrm>
          <a:off x="2164521" y="111723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700660"/>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Functional requirements</a:t>
            </a:r>
            <a:endParaRPr lang="en-US" dirty="0"/>
          </a:p>
        </p:txBody>
      </p:sp>
      <p:sp>
        <p:nvSpPr>
          <p:cNvPr id="3" name="Content Placeholder 2"/>
          <p:cNvSpPr>
            <a:spLocks noGrp="1"/>
          </p:cNvSpPr>
          <p:nvPr>
            <p:ph idx="1"/>
          </p:nvPr>
        </p:nvSpPr>
        <p:spPr>
          <a:xfrm>
            <a:off x="1007164" y="1300162"/>
            <a:ext cx="5743655" cy="4862099"/>
          </a:xfrm>
        </p:spPr>
        <p:txBody>
          <a:bodyPr>
            <a:normAutofit/>
          </a:bodyPr>
          <a:lstStyle/>
          <a:p>
            <a:r>
              <a:rPr lang="en-US" dirty="0" smtClean="0"/>
              <a:t>Describe functionality or system services.</a:t>
            </a:r>
          </a:p>
          <a:p>
            <a:r>
              <a:rPr lang="en-US" dirty="0" smtClean="0"/>
              <a:t>Depend on the type of software, expected users and the type of system where the software is used.</a:t>
            </a:r>
          </a:p>
          <a:p>
            <a:r>
              <a:rPr lang="en-US" dirty="0" smtClean="0"/>
              <a:t>Functional user requirements may be high-level statements of what the system should do.</a:t>
            </a:r>
          </a:p>
          <a:p>
            <a:r>
              <a:rPr lang="en-US" dirty="0" smtClean="0"/>
              <a:t>Functional system requirements should describe the system services in detail.</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05969" y="1410008"/>
            <a:ext cx="4147831" cy="4147831"/>
          </a:xfrm>
          <a:prstGeom prst="rect">
            <a:avLst/>
          </a:prstGeom>
        </p:spPr>
      </p:pic>
    </p:spTree>
    <p:extLst>
      <p:ext uri="{BB962C8B-B14F-4D97-AF65-F5344CB8AC3E}">
        <p14:creationId xmlns:p14="http://schemas.microsoft.com/office/powerpoint/2010/main" val="747711878"/>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5037"/>
          </a:xfrm>
        </p:spPr>
        <p:txBody>
          <a:bodyPr>
            <a:normAutofit/>
          </a:bodyPr>
          <a:lstStyle/>
          <a:p>
            <a:r>
              <a:rPr lang="en-US" dirty="0" smtClean="0"/>
              <a:t>Functional and non-functional requirements</a:t>
            </a:r>
            <a:endParaRPr lang="en-US" dirty="0"/>
          </a:p>
        </p:txBody>
      </p:sp>
      <p:sp>
        <p:nvSpPr>
          <p:cNvPr id="5" name="Right Triangle 4"/>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77217" y="3244334"/>
            <a:ext cx="237566" cy="369332"/>
          </a:xfrm>
          <a:prstGeom prst="rect">
            <a:avLst/>
          </a:prstGeom>
        </p:spPr>
        <p:txBody>
          <a:bodyPr wrap="none">
            <a:spAutoFit/>
          </a:bodyPr>
          <a:lstStyle/>
          <a:p>
            <a:r>
              <a:rPr lang="sk-SK" b="0" i="0" u="none" strike="noStrike" dirty="0" smtClean="0">
                <a:solidFill>
                  <a:srgbClr val="000000"/>
                </a:solidFill>
                <a:effectLst/>
              </a:rPr>
              <a:t> </a:t>
            </a:r>
            <a:endParaRPr lang="en-US" dirty="0"/>
          </a:p>
        </p:txBody>
      </p:sp>
      <p:sp>
        <p:nvSpPr>
          <p:cNvPr id="9" name="Rectangle 8"/>
          <p:cNvSpPr/>
          <p:nvPr/>
        </p:nvSpPr>
        <p:spPr>
          <a:xfrm>
            <a:off x="5977217" y="3244334"/>
            <a:ext cx="237566" cy="369332"/>
          </a:xfrm>
          <a:prstGeom prst="rect">
            <a:avLst/>
          </a:prstGeom>
        </p:spPr>
        <p:txBody>
          <a:bodyPr wrap="none">
            <a:spAutoFit/>
          </a:bodyPr>
          <a:lstStyle/>
          <a:p>
            <a:r>
              <a:rPr lang="sk-SK" b="0" i="0" u="none" strike="noStrike" dirty="0" smtClean="0">
                <a:solidFill>
                  <a:srgbClr val="000000"/>
                </a:solidFill>
                <a:effectLst/>
              </a:rPr>
              <a:t> </a:t>
            </a:r>
            <a:endParaRPr lang="en-US" dirty="0"/>
          </a:p>
        </p:txBody>
      </p:sp>
      <p:sp>
        <p:nvSpPr>
          <p:cNvPr id="10" name="Rectangle 9"/>
          <p:cNvSpPr/>
          <p:nvPr/>
        </p:nvSpPr>
        <p:spPr>
          <a:xfrm>
            <a:off x="5977217" y="3244334"/>
            <a:ext cx="396262" cy="369332"/>
          </a:xfrm>
          <a:prstGeom prst="rect">
            <a:avLst/>
          </a:prstGeom>
        </p:spPr>
        <p:txBody>
          <a:bodyPr wrap="none">
            <a:spAutoFit/>
          </a:bodyPr>
          <a:lstStyle/>
          <a:p>
            <a:r>
              <a:rPr lang="sk-SK" b="0" i="0" u="none" strike="noStrike" dirty="0" smtClean="0">
                <a:solidFill>
                  <a:srgbClr val="000000"/>
                </a:solidFill>
                <a:effectLst/>
              </a:rPr>
              <a:t> </a:t>
            </a:r>
            <a:r>
              <a:rPr lang="sk-SK" dirty="0"/>
              <a:t>   </a:t>
            </a:r>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678" t="1832" r="1564" b="1832"/>
          <a:stretch/>
        </p:blipFill>
        <p:spPr>
          <a:xfrm>
            <a:off x="1471087" y="1194144"/>
            <a:ext cx="9249825" cy="4363696"/>
          </a:xfrm>
          <a:prstGeom prst="rect">
            <a:avLst/>
          </a:prstGeom>
        </p:spPr>
      </p:pic>
    </p:spTree>
    <p:extLst>
      <p:ext uri="{BB962C8B-B14F-4D97-AF65-F5344CB8AC3E}">
        <p14:creationId xmlns:p14="http://schemas.microsoft.com/office/powerpoint/2010/main" val="512693395"/>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3705</TotalTime>
  <Words>1340</Words>
  <Application>Microsoft Macintosh PowerPoint</Application>
  <PresentationFormat>Widescreen</PresentationFormat>
  <Paragraphs>161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Calibri Light</vt:lpstr>
      <vt:lpstr>Wingdings</vt:lpstr>
      <vt:lpstr>Arial</vt:lpstr>
      <vt:lpstr>Office Theme</vt:lpstr>
      <vt:lpstr>Software Engineering Requirements Engineering </vt:lpstr>
      <vt:lpstr>Requirements Engineering</vt:lpstr>
      <vt:lpstr>Topics</vt:lpstr>
      <vt:lpstr>What is a requirements?</vt:lpstr>
      <vt:lpstr>Functional and non-functional requirements</vt:lpstr>
      <vt:lpstr>Example</vt:lpstr>
      <vt:lpstr>Example</vt:lpstr>
      <vt:lpstr>Functional requirements</vt:lpstr>
      <vt:lpstr>Functional and non-functional requirements</vt:lpstr>
      <vt:lpstr>Non-functional requirements</vt:lpstr>
      <vt:lpstr>Non-functional classifications</vt:lpstr>
      <vt:lpstr>Non-functional requirements</vt:lpstr>
      <vt:lpstr>Metrics for specifying non-functional requirements</vt:lpstr>
      <vt:lpstr>Another Example Functional and non-functional </vt:lpstr>
      <vt:lpstr>PowerPoint Presentation</vt:lpstr>
      <vt:lpstr>Requirements engineering processes</vt:lpstr>
      <vt:lpstr>Requirement Engineering process</vt:lpstr>
      <vt:lpstr>Feasibility studies</vt:lpstr>
      <vt:lpstr> Requirements engineering: Elicitation and analysis</vt:lpstr>
      <vt:lpstr> Requirements engineering:Process</vt:lpstr>
      <vt:lpstr> Requirements Discovery</vt:lpstr>
      <vt:lpstr> Requirements Discovery</vt:lpstr>
      <vt:lpstr> Requirement Validation</vt:lpstr>
      <vt:lpstr> Requirements validation techniques</vt:lpstr>
      <vt:lpstr> Requirements management</vt:lpstr>
      <vt:lpstr> Enduring and volatile requirements</vt:lpstr>
      <vt:lpstr>Key points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M Esfar-E-Alam</dc:creator>
  <cp:lastModifiedBy>A M Esfar-E-Alam</cp:lastModifiedBy>
  <cp:revision>30</cp:revision>
  <dcterms:created xsi:type="dcterms:W3CDTF">2020-07-12T18:27:06Z</dcterms:created>
  <dcterms:modified xsi:type="dcterms:W3CDTF">2020-07-15T08:12:37Z</dcterms:modified>
</cp:coreProperties>
</file>